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0689336" cy="7562088"/>
  <p:notesSz cx="7562088" cy="10689336"/>
  <p:embeddedFontLst>
    <p:embeddedFont>
      <p:font typeface="Libre Baskerville"/>
      <p:regular r:id="rId201314"/>
    </p:embeddedFont>
    <p:embeddedFont>
      <p:font typeface="Libre Baskerville Bold"/>
      <p:regular r:id="rId201315"/>
    </p:embeddedFont>
    <p:embeddedFont>
      <p:font typeface="Open Sans Bold"/>
      <p:regular r:id="rId201316"/>
    </p:embeddedFont>
    <p:embeddedFont>
      <p:font typeface="Open Sans"/>
      <p:regular r:id="rId201317"/>
    </p:embeddedFont>
    <p:embeddedFont>
      <p:font typeface="Open Sans SemiBold"/>
      <p:regular r:id="rId20131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 Id="rId201318" Target="fonts/201318.fntdata" Type="http://schemas.openxmlformats.org/officeDocument/2006/relationships/font"/><Relationship Id="rId201319" Target="fonts/201319.fntdata" Type="http://schemas.openxmlformats.org/officeDocument/2006/relationships/font"/><Relationship Id="rId201320" Target="fonts/201320.fntdata" Type="http://schemas.openxmlformats.org/officeDocument/2006/relationships/font"/><Relationship Id="rId201321" Target="fonts/201321.fntdata" Type="http://schemas.openxmlformats.org/officeDocument/2006/relationships/font"/><Relationship Id="rId201322" Target="fonts/201322.fntdata" Type="http://schemas.openxmlformats.org/officeDocument/2006/relationships/font"/><Relationship Id="rId201323" Target="fonts/201323.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1131" y="0"/>
            <a:ext cx="10686987" cy="7562088"/>
          </a:xfrm>
          <a:prstGeom prst="rect">
            <a:avLst/>
          </a:prstGeom>
          <a:solidFill>
            <a:srgbClr val="F4F0FF"/>
          </a:solidFill>
          <a:ln/>
        </p:spPr>
      </p:sp>
      <p:sp>
        <p:nvSpPr>
          <p:cNvPr id="3" name="Shape 1"/>
          <p:cNvSpPr/>
          <p:nvPr/>
        </p:nvSpPr>
        <p:spPr>
          <a:xfrm>
            <a:off x="1131" y="0"/>
            <a:ext cx="10686987" cy="7562088"/>
          </a:xfrm>
          <a:prstGeom prst="rect">
            <a:avLst/>
          </a:prstGeom>
          <a:solidFill>
            <a:srgbClr val="FBFAF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hyperlink" Target="eva.anlci.gouv.fr" TargetMode="External"/><Relationship Id="rId12" Type="http://schemas.openxmlformats.org/officeDocument/2006/relationships/hyperlink" Target="anlci.gouv.fr/ressources/jnai-2026-boite-a-outils/" TargetMode="External"/><Relationship Id="rId13" Type="http://schemas.openxmlformats.org/officeDocument/2006/relationships/hyperlink" Target="anlci.gouv.fr/ressources/100-fiches-departementales-risques-illettrisme/" TargetMode="External"/><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image" Target="../media/image-2-1.png"/><Relationship Id="rId4" Type="http://schemas.openxmlformats.org/officeDocument/2006/relationships/image" Target="../media/image-2-2.svg"/><Relationship Id="rId5" Type="http://schemas.openxmlformats.org/officeDocument/2006/relationships/image" Target="../media/image-2-1.png"/><Relationship Id="rId6" Type="http://schemas.openxmlformats.org/officeDocument/2006/relationships/image" Target="../media/image-2-2.svg"/><Relationship Id="rId7" Type="http://schemas.openxmlformats.org/officeDocument/2006/relationships/image" Target="../media/image-2-1.png"/><Relationship Id="rId8" Type="http://schemas.openxmlformats.org/officeDocument/2006/relationships/image" Target="../media/image-2-2.svg"/><Relationship Id="rId9" Type="http://schemas.openxmlformats.org/officeDocument/2006/relationships/image" Target="../media/image-2-1.png"/><Relationship Id="rId10" Type="http://schemas.openxmlformats.org/officeDocument/2006/relationships/image" Target="../media/image-2-2.svg"/><Relationship Id="rId14" Type="http://schemas.openxmlformats.org/officeDocument/2006/relationships/image" Target="../media/image-2-11.png"/><Relationship Id="rId15" Type="http://schemas.openxmlformats.org/officeDocument/2006/relationships/slideLayout" Target="../slideLayouts/slideLayout2.xml"/><Relationship Id="rId1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image" Target="../media/image-3-3.png"/><Relationship Id="rId4" Type="http://schemas.openxmlformats.org/officeDocument/2006/relationships/image" Target="../media/image-3-4.svg"/><Relationship Id="rId5" Type="http://schemas.openxmlformats.org/officeDocument/2006/relationships/image" Target="../media/image-3-5.png"/><Relationship Id="rId6" Type="http://schemas.openxmlformats.org/officeDocument/2006/relationships/image" Target="../media/image-3-6.sv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2.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1.png"/><Relationship Id="rId3" Type="http://schemas.openxmlformats.org/officeDocument/2006/relationships/image" Target="../media/image-4-3.png"/><Relationship Id="rId4" Type="http://schemas.openxmlformats.org/officeDocument/2006/relationships/slideLayout" Target="../slideLayouts/slideLayout2.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slideLayout" Target="../slideLayouts/slideLayout2.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1.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1.png"/><Relationship Id="rId3" Type="http://schemas.openxmlformats.org/officeDocument/2006/relationships/image" Target="../media/image-7-3.pn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anlci.gouv.fr" TargetMode="External"/><Relationship Id="rId2" Type="http://schemas.openxmlformats.org/officeDocument/2006/relationships/hyperlink" Target="https://conseiller-numerique.gouv.fr" TargetMode="External"/><Relationship Id="rId3" Type="http://schemas.openxmlformats.org/officeDocument/2006/relationships/hyperlink" Target="https://lire-et-ecrire.fr" TargetMode="External"/><Relationship Id="rId4" Type="http://schemas.openxmlformats.org/officeDocument/2006/relationships/hyperlink" Target="https://france-services.gouv.fr" TargetMode="External"/><Relationship Id="rId5" Type="http://schemas.openxmlformats.org/officeDocument/2006/relationships/hyperlink" Target="https://pass.numerique.gouv.fr" TargetMode="External"/><Relationship Id="rId6" Type="http://schemas.openxmlformats.org/officeDocument/2006/relationships/image" Target="../media/image-15-1.png"/><Relationship Id="rId7" Type="http://schemas.openxmlformats.org/officeDocument/2006/relationships/image" Target="../media/image-15-2.png"/><Relationship Id="rId8" Type="http://schemas.openxmlformats.org/officeDocument/2006/relationships/slideLayout" Target="../slideLayouts/slideLayout2.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6680487" y="0"/>
            <a:ext cx="4007544" cy="7562088"/>
          </a:xfrm>
          <a:prstGeom prst="rect">
            <a:avLst/>
          </a:prstGeom>
          <a:solidFill>
            <a:srgbClr val="EAE8F3"/>
          </a:solidFill>
          <a:ln/>
        </p:spPr>
      </p:sp>
      <p:pic>
        <p:nvPicPr>
          <p:cNvPr id="3" name="Image 0" descr="preencoded.png">    </p:cNvPr>
          <p:cNvPicPr>
            <a:picLocks noChangeAspect="1"/>
          </p:cNvPicPr>
          <p:nvPr/>
        </p:nvPicPr>
        <p:blipFill>
          <a:blip r:embed="rId1"/>
          <a:stretch>
            <a:fillRect/>
          </a:stretch>
        </p:blipFill>
        <p:spPr>
          <a:xfrm>
            <a:off x="6738683" y="1869292"/>
            <a:ext cx="3891064" cy="3823504"/>
          </a:xfrm>
          <a:prstGeom prst="rect">
            <a:avLst/>
          </a:prstGeom>
        </p:spPr>
      </p:pic>
      <p:sp>
        <p:nvSpPr>
          <p:cNvPr id="4" name="Shape 1"/>
          <p:cNvSpPr/>
          <p:nvPr/>
        </p:nvSpPr>
        <p:spPr>
          <a:xfrm>
            <a:off x="581006" y="455664"/>
            <a:ext cx="1756851" cy="176888"/>
          </a:xfrm>
          <a:prstGeom prst="roundRect">
            <a:avLst>
              <a:gd name="adj" fmla="val 7903"/>
            </a:avLst>
          </a:prstGeom>
          <a:solidFill>
            <a:srgbClr val="D7D6F5"/>
          </a:solidFill>
          <a:ln/>
        </p:spPr>
      </p:sp>
      <p:sp>
        <p:nvSpPr>
          <p:cNvPr id="5" name="Text 2"/>
          <p:cNvSpPr/>
          <p:nvPr/>
        </p:nvSpPr>
        <p:spPr>
          <a:xfrm>
            <a:off x="650859" y="490554"/>
            <a:ext cx="2151612" cy="107108"/>
          </a:xfrm>
          <a:prstGeom prst="rect">
            <a:avLst/>
          </a:prstGeom>
          <a:noFill/>
          <a:ln/>
        </p:spPr>
        <p:txBody>
          <a:bodyPr wrap="none" lIns="0" tIns="0" rIns="0" bIns="0" rtlCol="0" anchor="t"/>
          <a:lstStyle/>
          <a:p>
            <a:pPr algn="l" indent="0" marL="0">
              <a:lnSpc>
                <a:spcPct val="96000"/>
              </a:lnSpc>
              <a:buNone/>
            </a:pPr>
            <a:r>
              <a:rPr lang="en-US" sz="700" dirty="0">
                <a:solidFill>
                  <a:srgbClr val="49495A"/>
                </a:solidFill>
                <a:latin typeface="Open Sans" pitchFamily="34" charset="0"/>
                <a:ea typeface="Open Sans" pitchFamily="34" charset="-122"/>
                <a:cs typeface="Open Sans" pitchFamily="34" charset="-120"/>
              </a:rPr>
              <a:t>SOURCE ANLCI — JNAI 2026 14/09/26</a:t>
            </a:r>
            <a:endParaRPr lang="en-US" sz="700" dirty="0"/>
          </a:p>
        </p:txBody>
      </p:sp>
      <p:sp>
        <p:nvSpPr>
          <p:cNvPr id="6" name="Shape 3"/>
          <p:cNvSpPr/>
          <p:nvPr/>
        </p:nvSpPr>
        <p:spPr>
          <a:xfrm>
            <a:off x="2396054" y="455664"/>
            <a:ext cx="139706" cy="176888"/>
          </a:xfrm>
          <a:prstGeom prst="roundRect">
            <a:avLst>
              <a:gd name="adj" fmla="val 10007"/>
            </a:avLst>
          </a:prstGeom>
          <a:solidFill>
            <a:srgbClr val="D7D6F5"/>
          </a:solidFill>
          <a:ln/>
        </p:spPr>
      </p:sp>
      <p:sp>
        <p:nvSpPr>
          <p:cNvPr id="7" name="Text 4"/>
          <p:cNvSpPr/>
          <p:nvPr/>
        </p:nvSpPr>
        <p:spPr>
          <a:xfrm>
            <a:off x="581006" y="665267"/>
            <a:ext cx="5519605" cy="1456523"/>
          </a:xfrm>
          <a:prstGeom prst="rect">
            <a:avLst/>
          </a:prstGeom>
          <a:noFill/>
          <a:ln/>
        </p:spPr>
        <p:txBody>
          <a:bodyPr wrap="square" lIns="0" tIns="0" rIns="0" bIns="0" rtlCol="0" anchor="t">
            <a:normAutofit/>
          </a:bodyPr>
          <a:lstStyle/>
          <a:p>
            <a:pPr algn="l" indent="0" marL="0">
              <a:lnSpc>
                <a:spcPct val="104000"/>
              </a:lnSpc>
              <a:buNone/>
            </a:pPr>
            <a:r>
              <a:rPr lang="en-US" sz="2250" dirty="0">
                <a:solidFill>
                  <a:srgbClr val="403CCF"/>
                </a:solidFill>
                <a:latin typeface="Libre Baskerville" pitchFamily="34" charset="0"/>
                <a:ea typeface="Libre Baskerville" pitchFamily="34" charset="-122"/>
                <a:cs typeface="Libre Baskerville" pitchFamily="34" charset="-120"/>
              </a:rPr>
              <a:t>"Marche dans mes baskets" Comprendre et agir contre l'illettrisme, l'innumérisme et l'illectronisme</a:t>
            </a:r>
            <a:endParaRPr lang="en-US" sz="2250" dirty="0"/>
          </a:p>
        </p:txBody>
      </p:sp>
      <p:sp>
        <p:nvSpPr>
          <p:cNvPr id="8" name="Text 5"/>
          <p:cNvSpPr/>
          <p:nvPr/>
        </p:nvSpPr>
        <p:spPr>
          <a:xfrm>
            <a:off x="581006" y="2154506"/>
            <a:ext cx="5519605" cy="218478"/>
          </a:xfrm>
          <a:prstGeom prst="rect">
            <a:avLst/>
          </a:prstGeom>
          <a:noFill/>
          <a:ln/>
        </p:spPr>
        <p:txBody>
          <a:bodyPr wrap="none" lIns="0" tIns="0" rIns="0" bIns="0" rtlCol="0" anchor="t"/>
          <a:lstStyle/>
          <a:p>
            <a:pPr algn="l" indent="0" marL="0">
              <a:lnSpc>
                <a:spcPct val="104000"/>
              </a:lnSpc>
              <a:buNone/>
            </a:pPr>
            <a:r>
              <a:rPr lang="en-US" sz="1350" dirty="0">
                <a:solidFill>
                  <a:srgbClr val="403CCF"/>
                </a:solidFill>
                <a:latin typeface="Libre Baskerville" pitchFamily="34" charset="0"/>
                <a:ea typeface="Libre Baskerville" pitchFamily="34" charset="-122"/>
                <a:cs typeface="Libre Baskerville" pitchFamily="34" charset="-120"/>
              </a:rPr>
              <a:t>Agence Nationale de Lutte contre l'Illettrisme (ANLCI)</a:t>
            </a:r>
            <a:endParaRPr lang="en-US" sz="1350" dirty="0"/>
          </a:p>
        </p:txBody>
      </p:sp>
      <p:sp>
        <p:nvSpPr>
          <p:cNvPr id="9" name="Text 6"/>
          <p:cNvSpPr/>
          <p:nvPr/>
        </p:nvSpPr>
        <p:spPr>
          <a:xfrm>
            <a:off x="581006" y="2495841"/>
            <a:ext cx="6054072" cy="158704"/>
          </a:xfrm>
          <a:prstGeom prst="rect">
            <a:avLst/>
          </a:prstGeom>
          <a:noFill/>
          <a:ln/>
        </p:spPr>
        <p:txBody>
          <a:bodyPr wrap="none" lIns="0" tIns="0" rIns="0" bIns="0" rtlCol="0" anchor="t"/>
          <a:lstStyle/>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Source : Webinaire départemental Val-de-Marne — 31 août 2026 — ANLCI / France Travail / JNAI</a:t>
            </a:r>
            <a:endParaRPr lang="en-US" sz="900" dirty="0"/>
          </a:p>
        </p:txBody>
      </p:sp>
      <p:pic>
        <p:nvPicPr>
          <p:cNvPr id="10" name="Image 1" descr="preencoded.png">    </p:cNvPr>
          <p:cNvPicPr>
            <a:picLocks noChangeAspect="1"/>
          </p:cNvPicPr>
          <p:nvPr/>
        </p:nvPicPr>
        <p:blipFill>
          <a:blip r:embed="rId2"/>
          <a:stretch>
            <a:fillRect/>
          </a:stretch>
        </p:blipFill>
        <p:spPr>
          <a:xfrm>
            <a:off x="581006" y="2838828"/>
            <a:ext cx="1650201" cy="1650552"/>
          </a:xfrm>
          <a:prstGeom prst="rect">
            <a:avLst/>
          </a:prstGeom>
        </p:spPr>
      </p:pic>
      <p:sp>
        <p:nvSpPr>
          <p:cNvPr id="11" name="Text 7"/>
          <p:cNvSpPr/>
          <p:nvPr/>
        </p:nvSpPr>
        <p:spPr>
          <a:xfrm>
            <a:off x="581006" y="4581523"/>
            <a:ext cx="1650201" cy="182022"/>
          </a:xfrm>
          <a:prstGeom prst="rect">
            <a:avLst/>
          </a:prstGeom>
          <a:noFill/>
          <a:ln/>
        </p:spPr>
        <p:txBody>
          <a:bodyPr wrap="none" lIns="0" tIns="0" rIns="0" bIns="0" rtlCol="0" anchor="t"/>
          <a:lstStyle/>
          <a:p>
            <a:pPr algn="l" indent="0" marL="0">
              <a:lnSpc>
                <a:spcPct val="104000"/>
              </a:lnSpc>
              <a:buNone/>
            </a:pPr>
            <a:r>
              <a:rPr lang="en-US" sz="1100" dirty="0">
                <a:solidFill>
                  <a:srgbClr val="403CCF"/>
                </a:solidFill>
                <a:latin typeface="Libre Baskerville" pitchFamily="34" charset="0"/>
                <a:ea typeface="Libre Baskerville" pitchFamily="34" charset="-122"/>
                <a:cs typeface="Libre Baskerville" pitchFamily="34" charset="-120"/>
              </a:rPr>
              <a:t>Illettrisme</a:t>
            </a:r>
            <a:endParaRPr lang="en-US" sz="1100" dirty="0"/>
          </a:p>
        </p:txBody>
      </p:sp>
      <p:sp>
        <p:nvSpPr>
          <p:cNvPr id="12" name="Text 8"/>
          <p:cNvSpPr/>
          <p:nvPr/>
        </p:nvSpPr>
        <p:spPr>
          <a:xfrm>
            <a:off x="581006" y="4845420"/>
            <a:ext cx="1650201" cy="952222"/>
          </a:xfrm>
          <a:prstGeom prst="rect">
            <a:avLst/>
          </a:prstGeom>
          <a:noFill/>
          <a:ln/>
        </p:spPr>
        <p:txBody>
          <a:bodyPr wrap="square" lIns="0" tIns="0" rIns="0" bIns="0" rtlCol="0" anchor="t">
            <a:normAutofit/>
          </a:bodyPr>
          <a:lstStyle/>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On parle d'illettrisme pour une personne qui ne maîtrise pas la lecture, l'écriture, la compréhension des textes après avoir été scolarisée en français.</a:t>
            </a:r>
            <a:endParaRPr lang="en-US" sz="900" dirty="0"/>
          </a:p>
        </p:txBody>
      </p:sp>
      <p:pic>
        <p:nvPicPr>
          <p:cNvPr id="13" name="Image 2" descr="preencoded.png">    </p:cNvPr>
          <p:cNvPicPr>
            <a:picLocks noChangeAspect="1"/>
          </p:cNvPicPr>
          <p:nvPr/>
        </p:nvPicPr>
        <p:blipFill>
          <a:blip r:embed="rId3"/>
          <a:stretch>
            <a:fillRect/>
          </a:stretch>
        </p:blipFill>
        <p:spPr>
          <a:xfrm>
            <a:off x="2520884" y="2838828"/>
            <a:ext cx="1650201" cy="1650552"/>
          </a:xfrm>
          <a:prstGeom prst="rect">
            <a:avLst/>
          </a:prstGeom>
        </p:spPr>
      </p:pic>
      <p:sp>
        <p:nvSpPr>
          <p:cNvPr id="14" name="Text 9"/>
          <p:cNvSpPr/>
          <p:nvPr/>
        </p:nvSpPr>
        <p:spPr>
          <a:xfrm>
            <a:off x="2520884" y="4581523"/>
            <a:ext cx="1650201" cy="182022"/>
          </a:xfrm>
          <a:prstGeom prst="rect">
            <a:avLst/>
          </a:prstGeom>
          <a:noFill/>
          <a:ln/>
        </p:spPr>
        <p:txBody>
          <a:bodyPr wrap="none" lIns="0" tIns="0" rIns="0" bIns="0" rtlCol="0" anchor="t"/>
          <a:lstStyle/>
          <a:p>
            <a:pPr algn="l" indent="0" marL="0">
              <a:lnSpc>
                <a:spcPct val="104000"/>
              </a:lnSpc>
              <a:buNone/>
            </a:pPr>
            <a:r>
              <a:rPr lang="en-US" sz="1100" dirty="0">
                <a:solidFill>
                  <a:srgbClr val="403CCF"/>
                </a:solidFill>
                <a:latin typeface="Libre Baskerville" pitchFamily="34" charset="0"/>
                <a:ea typeface="Libre Baskerville" pitchFamily="34" charset="-122"/>
                <a:cs typeface="Libre Baskerville" pitchFamily="34" charset="-120"/>
              </a:rPr>
              <a:t>Innumérisme</a:t>
            </a:r>
            <a:endParaRPr lang="en-US" sz="1100" dirty="0"/>
          </a:p>
        </p:txBody>
      </p:sp>
      <p:sp>
        <p:nvSpPr>
          <p:cNvPr id="15" name="Text 10"/>
          <p:cNvSpPr/>
          <p:nvPr/>
        </p:nvSpPr>
        <p:spPr>
          <a:xfrm>
            <a:off x="2520884" y="4845420"/>
            <a:ext cx="1650201" cy="952222"/>
          </a:xfrm>
          <a:prstGeom prst="rect">
            <a:avLst/>
          </a:prstGeom>
          <a:noFill/>
          <a:ln/>
        </p:spPr>
        <p:txBody>
          <a:bodyPr wrap="square" lIns="0" tIns="0" rIns="0" bIns="0" rtlCol="0" anchor="t">
            <a:normAutofit/>
          </a:bodyPr>
          <a:lstStyle/>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L'innumérisme désigne l'incapacité à réaliser des calculs et des raisonnements mathématiques afin d'assurer une vie quotidienne autonome.</a:t>
            </a:r>
            <a:endParaRPr lang="en-US" sz="900" dirty="0"/>
          </a:p>
        </p:txBody>
      </p:sp>
      <p:pic>
        <p:nvPicPr>
          <p:cNvPr id="16" name="Image 3" descr="preencoded.png">    </p:cNvPr>
          <p:cNvPicPr>
            <a:picLocks noChangeAspect="1"/>
          </p:cNvPicPr>
          <p:nvPr/>
        </p:nvPicPr>
        <p:blipFill>
          <a:blip r:embed="rId4"/>
          <a:stretch>
            <a:fillRect/>
          </a:stretch>
        </p:blipFill>
        <p:spPr>
          <a:xfrm>
            <a:off x="4460762" y="2838828"/>
            <a:ext cx="1650201" cy="1650552"/>
          </a:xfrm>
          <a:prstGeom prst="rect">
            <a:avLst/>
          </a:prstGeom>
        </p:spPr>
      </p:pic>
      <p:sp>
        <p:nvSpPr>
          <p:cNvPr id="17" name="Text 11"/>
          <p:cNvSpPr/>
          <p:nvPr/>
        </p:nvSpPr>
        <p:spPr>
          <a:xfrm>
            <a:off x="4460762" y="4581523"/>
            <a:ext cx="1650201" cy="182022"/>
          </a:xfrm>
          <a:prstGeom prst="rect">
            <a:avLst/>
          </a:prstGeom>
          <a:noFill/>
          <a:ln/>
        </p:spPr>
        <p:txBody>
          <a:bodyPr wrap="none" lIns="0" tIns="0" rIns="0" bIns="0" rtlCol="0" anchor="t"/>
          <a:lstStyle/>
          <a:p>
            <a:pPr algn="l" indent="0" marL="0">
              <a:lnSpc>
                <a:spcPct val="104000"/>
              </a:lnSpc>
              <a:buNone/>
            </a:pPr>
            <a:r>
              <a:rPr lang="en-US" sz="1100" dirty="0">
                <a:solidFill>
                  <a:srgbClr val="403CCF"/>
                </a:solidFill>
                <a:latin typeface="Libre Baskerville" pitchFamily="34" charset="0"/>
                <a:ea typeface="Libre Baskerville" pitchFamily="34" charset="-122"/>
                <a:cs typeface="Libre Baskerville" pitchFamily="34" charset="-120"/>
              </a:rPr>
              <a:t>Illectronisme</a:t>
            </a:r>
            <a:endParaRPr lang="en-US" sz="1100" dirty="0"/>
          </a:p>
        </p:txBody>
      </p:sp>
      <p:sp>
        <p:nvSpPr>
          <p:cNvPr id="18" name="Text 12"/>
          <p:cNvSpPr/>
          <p:nvPr/>
        </p:nvSpPr>
        <p:spPr>
          <a:xfrm>
            <a:off x="4460762" y="4845420"/>
            <a:ext cx="1650201" cy="1110925"/>
          </a:xfrm>
          <a:prstGeom prst="rect">
            <a:avLst/>
          </a:prstGeom>
          <a:noFill/>
          <a:ln/>
        </p:spPr>
        <p:txBody>
          <a:bodyPr wrap="square" lIns="0" tIns="0" rIns="0" bIns="0" rtlCol="0" anchor="t">
            <a:normAutofit/>
          </a:bodyPr>
          <a:lstStyle/>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L'illectronisme est une situation où un adulte ne maîtrise pas les outils numériques usuels pour accéder aux informations, les traiter et agir en autonomie dans la vie courante.</a:t>
            </a:r>
            <a:endParaRPr lang="en-US" sz="900" dirty="0"/>
          </a:p>
        </p:txBody>
      </p:sp>
      <p:sp>
        <p:nvSpPr>
          <p:cNvPr id="19" name="Shape 13"/>
          <p:cNvSpPr/>
          <p:nvPr/>
        </p:nvSpPr>
        <p:spPr>
          <a:xfrm>
            <a:off x="581006" y="6122183"/>
            <a:ext cx="5519605" cy="372397"/>
          </a:xfrm>
          <a:prstGeom prst="roundRect">
            <a:avLst>
              <a:gd name="adj" fmla="val 4693"/>
            </a:avLst>
          </a:prstGeom>
          <a:solidFill>
            <a:srgbClr val="D7D6F5"/>
          </a:solidFill>
          <a:ln/>
        </p:spPr>
      </p:sp>
      <p:pic>
        <p:nvPicPr>
          <p:cNvPr id="20" name="Image 4" descr="preencoded.png">    </p:cNvPr>
          <p:cNvPicPr>
            <a:picLocks noChangeAspect="1"/>
          </p:cNvPicPr>
          <p:nvPr/>
        </p:nvPicPr>
        <p:blipFill>
          <a:blip r:embed="rId5"/>
          <a:stretch>
            <a:fillRect/>
          </a:stretch>
        </p:blipFill>
        <p:spPr>
          <a:xfrm>
            <a:off x="697486" y="6242516"/>
            <a:ext cx="145621" cy="116504"/>
          </a:xfrm>
          <a:prstGeom prst="rect">
            <a:avLst/>
          </a:prstGeom>
        </p:spPr>
      </p:pic>
      <p:sp>
        <p:nvSpPr>
          <p:cNvPr id="21" name="Text 14"/>
          <p:cNvSpPr/>
          <p:nvPr/>
        </p:nvSpPr>
        <p:spPr>
          <a:xfrm>
            <a:off x="959587" y="6233119"/>
            <a:ext cx="5559011" cy="158704"/>
          </a:xfrm>
          <a:prstGeom prst="rect">
            <a:avLst/>
          </a:prstGeom>
          <a:noFill/>
          <a:ln/>
        </p:spPr>
        <p:txBody>
          <a:bodyPr wrap="none" lIns="0" tIns="0" rIns="0" bIns="0" rtlCol="0" anchor="t"/>
          <a:lstStyle/>
          <a:p>
            <a:pPr algn="l" indent="0" marL="0">
              <a:lnSpc>
                <a:spcPct val="114000"/>
              </a:lnSpc>
              <a:buNone/>
            </a:pPr>
            <a:r>
              <a:rPr lang="en-US" sz="900" dirty="0">
                <a:solidFill>
                  <a:srgbClr val="000000"/>
                </a:solidFill>
                <a:latin typeface="Open Sans" pitchFamily="34" charset="0"/>
                <a:ea typeface="Open Sans" pitchFamily="34" charset="-122"/>
                <a:cs typeface="Open Sans" pitchFamily="34" charset="-120"/>
              </a:rPr>
              <a:t>Ces trois situations peuvent se cumuler . Source : ANLCI — anlci.gouv.fr</a:t>
            </a:r>
            <a:endParaRPr lang="en-US" sz="900" dirty="0"/>
          </a:p>
        </p:txBody>
      </p:sp>
      <p:sp>
        <p:nvSpPr>
          <p:cNvPr id="22" name="Text 15"/>
          <p:cNvSpPr/>
          <p:nvPr/>
        </p:nvSpPr>
        <p:spPr>
          <a:xfrm>
            <a:off x="46540" y="6586722"/>
            <a:ext cx="6054072" cy="126945"/>
          </a:xfrm>
          <a:prstGeom prst="rect">
            <a:avLst/>
          </a:prstGeom>
          <a:noFill/>
          <a:ln/>
        </p:spPr>
        <p:txBody>
          <a:bodyPr wrap="none" lIns="0" tIns="0" rIns="0" bIns="0" rtlCol="0" anchor="t"/>
          <a:lstStyle/>
          <a:p>
            <a:pPr algn="r" indent="0" marL="0">
              <a:lnSpc>
                <a:spcPct val="114000"/>
              </a:lnSpc>
              <a:buNone/>
            </a:pPr>
            <a:r>
              <a:rPr lang="en-US" sz="700" dirty="0">
                <a:solidFill>
                  <a:srgbClr val="49495A"/>
                </a:solidFill>
                <a:latin typeface="Open Sans" pitchFamily="34" charset="0"/>
                <a:ea typeface="Open Sans" pitchFamily="34" charset="-122"/>
                <a:cs typeface="Open Sans" pitchFamily="34" charset="-120"/>
              </a:rPr>
              <a:t>— 1 / 14 —</a:t>
            </a:r>
            <a:endParaRPr lang="en-US" sz="700" dirty="0"/>
          </a:p>
        </p:txBody>
      </p:sp>
      <p:pic>
        <p:nvPicPr>
          <p:cNvPr id="23" name="Image 5" descr="preencoded.png">    </p:cNvPr>
          <p:cNvPicPr>
            <a:picLocks noChangeAspect="1"/>
          </p:cNvPicPr>
          <p:nvPr/>
        </p:nvPicPr>
        <p:blipFill>
          <a:blip r:embed="rId6"/>
          <a:stretch>
            <a:fillRect/>
          </a:stretch>
        </p:blipFill>
        <p:spPr>
          <a:xfrm>
            <a:off x="581006" y="6805810"/>
            <a:ext cx="896693" cy="2976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81006" y="455664"/>
            <a:ext cx="9527236" cy="922465"/>
          </a:xfrm>
          <a:prstGeom prst="rect">
            <a:avLst/>
          </a:prstGeom>
          <a:noFill/>
          <a:ln/>
        </p:spPr>
        <p:txBody>
          <a:bodyPr wrap="square" lIns="0" tIns="0" rIns="0" bIns="0" rtlCol="0" anchor="t">
            <a:normAutofit/>
          </a:bodyPr>
          <a:lstStyle/>
          <a:p>
            <a:pPr algn="l" indent="0" marL="0">
              <a:lnSpc>
                <a:spcPct val="104000"/>
              </a:lnSpc>
              <a:buNone/>
            </a:pPr>
            <a:r>
              <a:rPr lang="en-US" sz="2900" dirty="0">
                <a:solidFill>
                  <a:srgbClr val="403CCF"/>
                </a:solidFill>
                <a:latin typeface="Libre Baskerville" pitchFamily="34" charset="0"/>
                <a:ea typeface="Libre Baskerville" pitchFamily="34" charset="-122"/>
                <a:cs typeface="Libre Baskerville" pitchFamily="34" charset="-120"/>
              </a:rPr>
              <a:t>Des conséquences très concrètes dans la vie quotidienne</a:t>
            </a:r>
            <a:endParaRPr lang="en-US" sz="2900" dirty="0"/>
          </a:p>
        </p:txBody>
      </p:sp>
      <p:sp>
        <p:nvSpPr>
          <p:cNvPr id="3" name="Text 1"/>
          <p:cNvSpPr/>
          <p:nvPr/>
        </p:nvSpPr>
        <p:spPr>
          <a:xfrm>
            <a:off x="581006" y="1760009"/>
            <a:ext cx="9527236" cy="230573"/>
          </a:xfrm>
          <a:prstGeom prst="rect">
            <a:avLst/>
          </a:prstGeom>
          <a:noFill/>
          <a:ln/>
        </p:spPr>
        <p:txBody>
          <a:bodyPr wrap="none" lIns="0" tIns="0" rIns="0" bIns="0" rtlCol="0" anchor="t"/>
          <a:lstStyle/>
          <a:p>
            <a:pPr algn="l" indent="0" marL="0">
              <a:lnSpc>
                <a:spcPct val="104000"/>
              </a:lnSpc>
              <a:buNone/>
            </a:pPr>
            <a:r>
              <a:rPr lang="en-US" sz="1450" dirty="0">
                <a:solidFill>
                  <a:srgbClr val="403CCF"/>
                </a:solidFill>
                <a:latin typeface="Libre Baskerville" pitchFamily="34" charset="0"/>
                <a:ea typeface="Libre Baskerville" pitchFamily="34" charset="-122"/>
                <a:cs typeface="Libre Baskerville" pitchFamily="34" charset="-120"/>
              </a:rPr>
              <a:t>Les conséquences pour les personnes concernées</a:t>
            </a:r>
            <a:endParaRPr lang="en-US" sz="14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36332" y="2192355"/>
            <a:ext cx="221303" cy="221350"/>
          </a:xfrm>
          <a:prstGeom prst="rect">
            <a:avLst/>
          </a:prstGeom>
        </p:spPr>
      </p:pic>
      <p:sp>
        <p:nvSpPr>
          <p:cNvPr id="5" name="Text 2"/>
          <p:cNvSpPr/>
          <p:nvPr/>
        </p:nvSpPr>
        <p:spPr>
          <a:xfrm>
            <a:off x="1060496" y="2187743"/>
            <a:ext cx="2586736" cy="230573"/>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50" dirty="0">
                <a:solidFill>
                  <a:srgbClr val="49495A"/>
                </a:solidFill>
                <a:latin typeface="Libre Baskerville" pitchFamily="34" charset="0"/>
                <a:ea typeface="Libre Baskerville" pitchFamily="34" charset="-122"/>
                <a:cs typeface="Libre Baskerville" pitchFamily="34" charset="-120"/>
              </a:rPr>
              <a:t> Santé &amp; sécurité</a:t>
            </a:r>
            <a:endParaRPr lang="en-US" sz="1450" dirty="0"/>
          </a:p>
        </p:txBody>
      </p:sp>
      <p:sp>
        <p:nvSpPr>
          <p:cNvPr id="6" name="Text 3"/>
          <p:cNvSpPr/>
          <p:nvPr/>
        </p:nvSpPr>
        <p:spPr>
          <a:xfrm>
            <a:off x="1060496" y="2497146"/>
            <a:ext cx="2586736" cy="892708"/>
          </a:xfrm>
          <a:prstGeom prst="rect">
            <a:avLst/>
          </a:prstGeom>
          <a:noFill/>
          <a:ln/>
        </p:spPr>
        <p:txBody>
          <a:bodyPr wrap="square" lIns="0" tIns="0" rIns="0" bIns="0" rtlCol="0" anchor="t">
            <a:normAutofit/>
          </a:bodyPr>
          <a:lstStyle/>
          <a:p>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plus vulnérables aux accidents et maladies professionnelles — difficultés à comprendre les recommandations et traitements</a:t>
            </a:r>
            <a:endParaRPr lang="en-US" sz="11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66794" y="2192355"/>
            <a:ext cx="221303" cy="221350"/>
          </a:xfrm>
          <a:prstGeom prst="rect">
            <a:avLst/>
          </a:prstGeom>
        </p:spPr>
      </p:pic>
      <p:sp>
        <p:nvSpPr>
          <p:cNvPr id="8" name="Text 4"/>
          <p:cNvSpPr/>
          <p:nvPr/>
        </p:nvSpPr>
        <p:spPr>
          <a:xfrm>
            <a:off x="4290958" y="2187743"/>
            <a:ext cx="2586736" cy="230573"/>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50" dirty="0">
                <a:solidFill>
                  <a:srgbClr val="49495A"/>
                </a:solidFill>
                <a:latin typeface="Libre Baskerville" pitchFamily="34" charset="0"/>
                <a:ea typeface="Libre Baskerville" pitchFamily="34" charset="-122"/>
                <a:cs typeface="Libre Baskerville" pitchFamily="34" charset="-120"/>
              </a:rPr>
              <a:t> Emploi &amp; parentalité</a:t>
            </a:r>
            <a:endParaRPr lang="en-US" sz="1450" dirty="0"/>
          </a:p>
        </p:txBody>
      </p:sp>
      <p:sp>
        <p:nvSpPr>
          <p:cNvPr id="9" name="Text 5"/>
          <p:cNvSpPr/>
          <p:nvPr/>
        </p:nvSpPr>
        <p:spPr>
          <a:xfrm>
            <a:off x="4290958" y="2497146"/>
            <a:ext cx="2586736" cy="669531"/>
          </a:xfrm>
          <a:prstGeom prst="rect">
            <a:avLst/>
          </a:prstGeom>
          <a:noFill/>
          <a:ln/>
        </p:spPr>
        <p:txBody>
          <a:bodyPr wrap="square" lIns="0" tIns="0" rIns="0" bIns="0" rtlCol="0" anchor="t">
            <a:normAutofit/>
          </a:bodyPr>
          <a:lstStyle/>
          <a:p>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empêchées dans leur parcours professionnel, dans l'exercice de leur parentalité et dans l'accès à la culture</a:t>
            </a:r>
            <a:endParaRPr lang="en-US" sz="115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97256" y="2192355"/>
            <a:ext cx="221303" cy="221350"/>
          </a:xfrm>
          <a:prstGeom prst="rect">
            <a:avLst/>
          </a:prstGeom>
        </p:spPr>
      </p:pic>
      <p:sp>
        <p:nvSpPr>
          <p:cNvPr id="11" name="Text 6"/>
          <p:cNvSpPr/>
          <p:nvPr/>
        </p:nvSpPr>
        <p:spPr>
          <a:xfrm>
            <a:off x="7521420" y="2187743"/>
            <a:ext cx="2586736" cy="230573"/>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50" dirty="0">
                <a:solidFill>
                  <a:srgbClr val="49495A"/>
                </a:solidFill>
                <a:latin typeface="Libre Baskerville" pitchFamily="34" charset="0"/>
                <a:ea typeface="Libre Baskerville" pitchFamily="34" charset="-122"/>
                <a:cs typeface="Libre Baskerville" pitchFamily="34" charset="-120"/>
              </a:rPr>
              <a:t> Accès aux droits</a:t>
            </a:r>
            <a:endParaRPr lang="en-US" sz="1450" dirty="0"/>
          </a:p>
        </p:txBody>
      </p:sp>
      <p:sp>
        <p:nvSpPr>
          <p:cNvPr id="12" name="Text 7"/>
          <p:cNvSpPr/>
          <p:nvPr/>
        </p:nvSpPr>
        <p:spPr>
          <a:xfrm>
            <a:off x="7521420" y="2497146"/>
            <a:ext cx="2586736" cy="669531"/>
          </a:xfrm>
          <a:prstGeom prst="rect">
            <a:avLst/>
          </a:prstGeom>
          <a:noFill/>
          <a:ln/>
        </p:spPr>
        <p:txBody>
          <a:bodyPr wrap="square" lIns="0" tIns="0" rIns="0" bIns="0" rtlCol="0" anchor="t">
            <a:normAutofit/>
          </a:bodyPr>
          <a:lstStyle/>
          <a:p>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fracture numérique et peur de l'IA — difficultés à accéder à l'information et aux services publics</a:t>
            </a:r>
            <a:endParaRPr lang="en-US" sz="115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6332" y="3657318"/>
            <a:ext cx="221303" cy="221350"/>
          </a:xfrm>
          <a:prstGeom prst="rect">
            <a:avLst/>
          </a:prstGeom>
        </p:spPr>
      </p:pic>
      <p:sp>
        <p:nvSpPr>
          <p:cNvPr id="14" name="Text 8"/>
          <p:cNvSpPr/>
          <p:nvPr/>
        </p:nvSpPr>
        <p:spPr>
          <a:xfrm>
            <a:off x="1060496" y="3652706"/>
            <a:ext cx="4201967" cy="230573"/>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50" dirty="0">
                <a:solidFill>
                  <a:srgbClr val="49495A"/>
                </a:solidFill>
                <a:latin typeface="Libre Baskerville" pitchFamily="34" charset="0"/>
                <a:ea typeface="Libre Baskerville" pitchFamily="34" charset="-122"/>
                <a:cs typeface="Libre Baskerville" pitchFamily="34" charset="-120"/>
              </a:rPr>
              <a:t> Surendettement</a:t>
            </a:r>
            <a:endParaRPr lang="en-US" sz="1450" dirty="0"/>
          </a:p>
        </p:txBody>
      </p:sp>
      <p:sp>
        <p:nvSpPr>
          <p:cNvPr id="15" name="Text 9"/>
          <p:cNvSpPr/>
          <p:nvPr/>
        </p:nvSpPr>
        <p:spPr>
          <a:xfrm>
            <a:off x="1060496" y="3962109"/>
            <a:ext cx="4201967" cy="446354"/>
          </a:xfrm>
          <a:prstGeom prst="rect">
            <a:avLst/>
          </a:prstGeom>
          <a:noFill/>
          <a:ln/>
        </p:spPr>
        <p:txBody>
          <a:bodyPr wrap="square" lIns="0" tIns="0" rIns="0" bIns="0" rtlCol="0" anchor="t">
            <a:normAutofit/>
          </a:bodyPr>
          <a:lstStyle/>
          <a:p>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non-maîtrise de la gestion budgétaire — risque accru de situations de surendettement</a:t>
            </a:r>
            <a:endParaRPr lang="en-US" sz="1150" dirty="0"/>
          </a:p>
        </p:txBody>
      </p:sp>
      <p:pic>
        <p:nvPicPr>
          <p:cNvPr id="1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82025" y="3657318"/>
            <a:ext cx="221303" cy="221350"/>
          </a:xfrm>
          <a:prstGeom prst="rect">
            <a:avLst/>
          </a:prstGeom>
        </p:spPr>
      </p:pic>
      <p:sp>
        <p:nvSpPr>
          <p:cNvPr id="17" name="Text 10"/>
          <p:cNvSpPr/>
          <p:nvPr/>
        </p:nvSpPr>
        <p:spPr>
          <a:xfrm>
            <a:off x="5906189" y="3652706"/>
            <a:ext cx="4201967" cy="230573"/>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50" dirty="0">
                <a:solidFill>
                  <a:srgbClr val="49495A"/>
                </a:solidFill>
                <a:latin typeface="Libre Baskerville" pitchFamily="34" charset="0"/>
                <a:ea typeface="Libre Baskerville" pitchFamily="34" charset="-122"/>
                <a:cs typeface="Libre Baskerville" pitchFamily="34" charset="-120"/>
              </a:rPr>
              <a:t> Arnaques</a:t>
            </a:r>
            <a:endParaRPr lang="en-US" sz="1450" dirty="0"/>
          </a:p>
        </p:txBody>
      </p:sp>
      <p:sp>
        <p:nvSpPr>
          <p:cNvPr id="18" name="Text 11"/>
          <p:cNvSpPr/>
          <p:nvPr/>
        </p:nvSpPr>
        <p:spPr>
          <a:xfrm>
            <a:off x="5906189" y="3962109"/>
            <a:ext cx="4201967" cy="669531"/>
          </a:xfrm>
          <a:prstGeom prst="rect">
            <a:avLst/>
          </a:prstGeom>
          <a:noFill/>
          <a:ln/>
        </p:spPr>
        <p:txBody>
          <a:bodyPr wrap="square" lIns="0" tIns="0" rIns="0" bIns="0" rtlCol="0" anchor="t">
            <a:normAutofit/>
          </a:bodyPr>
          <a:lstStyle/>
          <a:p>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plus vulnérables aux arnaques du fait de difficultés de compréhension et de maîtrise approximative des outils numériques</a:t>
            </a:r>
            <a:endParaRPr lang="en-US" sz="1150" dirty="0"/>
          </a:p>
        </p:txBody>
      </p:sp>
      <p:sp>
        <p:nvSpPr>
          <p:cNvPr id="19" name="Text 12"/>
          <p:cNvSpPr/>
          <p:nvPr/>
        </p:nvSpPr>
        <p:spPr>
          <a:xfrm>
            <a:off x="802309" y="4927295"/>
            <a:ext cx="9305933" cy="451922"/>
          </a:xfrm>
          <a:prstGeom prst="rect">
            <a:avLst/>
          </a:prstGeom>
          <a:noFill/>
          <a:ln/>
        </p:spPr>
        <p:txBody>
          <a:bodyPr wrap="square" lIns="0" tIns="0" rIns="0" bIns="0" rtlCol="0" anchor="t">
            <a:normAutofit/>
          </a:bodyPr>
          <a:lstStyle/>
          <a:p>
            <a:pPr algn="l" indent="0" marL="0">
              <a:lnSpc>
                <a:spcPct val="126000"/>
              </a:lnSpc>
              <a:buNone/>
            </a:pPr>
            <a:r>
              <a:rPr lang="en-US" sz="1150" dirty="0">
                <a:solidFill>
                  <a:srgbClr val="000000"/>
                </a:solidFill>
                <a:latin typeface="Open Sans" pitchFamily="34" charset="0"/>
                <a:ea typeface="Open Sans" pitchFamily="34" charset="-122"/>
                <a:cs typeface="Open Sans" pitchFamily="34" charset="-120"/>
              </a:rPr>
              <a:t>📚</a:t>
            </a:r>
            <a:pPr algn="l" indent="0" marL="0">
              <a:lnSpc>
                <a:spcPct val="126000"/>
              </a:lnSpc>
              <a:buNone/>
            </a:pPr>
            <a:r>
              <a:rPr lang="en-US" sz="1150" b="1" dirty="0">
                <a:solidFill>
                  <a:srgbClr val="49495A"/>
                </a:solidFill>
                <a:latin typeface="Open Sans Bold" pitchFamily="34" charset="0"/>
                <a:ea typeface="Open Sans Bold" pitchFamily="34" charset="-122"/>
                <a:cs typeface="Open Sans Bold" pitchFamily="34" charset="-120"/>
              </a:rPr>
              <a:t> Ressources ANLCI disponibles :</a:t>
            </a:r>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  Outil Eva (</a:t>
            </a:r>
            <a:pPr algn="l" indent="0" marL="0">
              <a:lnSpc>
                <a:spcPct val="126000"/>
              </a:lnSpc>
              <a:buNone/>
            </a:pPr>
            <a:r>
              <a:rPr lang="en-US" sz="1150" b="1" u="sng" dirty="0">
                <a:solidFill>
                  <a:srgbClr val="403CCF"/>
                </a:solidFill>
                <a:latin typeface="Open Sans Bold" pitchFamily="34" charset="0"/>
                <a:ea typeface="Open Sans Bold" pitchFamily="34" charset="-122"/>
                <a:cs typeface="Open Sans Bold"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eva.anlci.gouv.fr</a:t>
            </a:r>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 | Boîte à outils JNAI 2026 (</a:t>
            </a:r>
            <a:pPr algn="l" indent="0" marL="0">
              <a:lnSpc>
                <a:spcPct val="126000"/>
              </a:lnSpc>
              <a:buNone/>
            </a:pPr>
            <a:r>
              <a:rPr lang="en-US" sz="1150" b="1" u="sng" dirty="0">
                <a:solidFill>
                  <a:srgbClr val="403CCF"/>
                </a:solidFill>
                <a:latin typeface="Open Sans Bold" pitchFamily="34" charset="0"/>
                <a:ea typeface="Open Sans Bold" pitchFamily="34" charset="-122"/>
                <a:cs typeface="Open Sans Bold"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anlci.gouv.fr/ressources/jnai-2026-boite-a-outils/</a:t>
            </a:r>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 | Fiches départementales (</a:t>
            </a:r>
            <a:pPr algn="l" indent="0" marL="0">
              <a:lnSpc>
                <a:spcPct val="126000"/>
              </a:lnSpc>
              <a:buNone/>
            </a:pPr>
            <a:r>
              <a:rPr lang="en-US" sz="1150" b="1" u="sng" dirty="0">
                <a:solidFill>
                  <a:srgbClr val="403CCF"/>
                </a:solidFill>
                <a:latin typeface="Open Sans Bold" pitchFamily="34" charset="0"/>
                <a:ea typeface="Open Sans Bold" pitchFamily="34" charset="-122"/>
                <a:cs typeface="Open Sans Bold"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anlci.gouv.fr/ressources/100-fiches-departementales-risques-illettrisme/</a:t>
            </a:r>
            <a:pPr algn="l" indent="0" marL="0">
              <a:lnSpc>
                <a:spcPct val="126000"/>
              </a:lnSpc>
              <a:buNone/>
            </a:pPr>
            <a:r>
              <a:rPr lang="en-US" sz="1150" dirty="0">
                <a:solidFill>
                  <a:srgbClr val="49495A"/>
                </a:solidFill>
                <a:latin typeface="Open Sans" pitchFamily="34" charset="0"/>
                <a:ea typeface="Open Sans" pitchFamily="34" charset="-122"/>
                <a:cs typeface="Open Sans" pitchFamily="34" charset="-120"/>
              </a:rPr>
              <a:t>)</a:t>
            </a:r>
            <a:endParaRPr lang="en-US" sz="1150" dirty="0"/>
          </a:p>
        </p:txBody>
      </p:sp>
      <p:sp>
        <p:nvSpPr>
          <p:cNvPr id="20" name="Shape 13"/>
          <p:cNvSpPr/>
          <p:nvPr/>
        </p:nvSpPr>
        <p:spPr>
          <a:xfrm>
            <a:off x="581006" y="4779467"/>
            <a:ext cx="16702" cy="747578"/>
          </a:xfrm>
          <a:prstGeom prst="roundRect">
            <a:avLst>
              <a:gd name="adj" fmla="val 50000"/>
            </a:avLst>
          </a:prstGeom>
          <a:solidFill>
            <a:srgbClr val="403CCF"/>
          </a:solidFill>
          <a:ln/>
        </p:spPr>
      </p:sp>
      <p:sp>
        <p:nvSpPr>
          <p:cNvPr id="21" name="Text 14"/>
          <p:cNvSpPr/>
          <p:nvPr/>
        </p:nvSpPr>
        <p:spPr>
          <a:xfrm>
            <a:off x="581006" y="5674872"/>
            <a:ext cx="10061703" cy="178542"/>
          </a:xfrm>
          <a:prstGeom prst="rect">
            <a:avLst/>
          </a:prstGeom>
          <a:noFill/>
          <a:ln/>
        </p:spPr>
        <p:txBody>
          <a:bodyPr wrap="none" lIns="0" tIns="0" rIns="0" bIns="0" rtlCol="0" anchor="t"/>
          <a:lstStyle/>
          <a:p>
            <a:pPr algn="l" indent="0" marL="0">
              <a:lnSpc>
                <a:spcPct val="126000"/>
              </a:lnSpc>
              <a:buNone/>
            </a:pPr>
            <a:r>
              <a:rPr lang="en-US" sz="900" dirty="0">
                <a:solidFill>
                  <a:srgbClr val="49495A"/>
                </a:solidFill>
                <a:latin typeface="Open Sans" pitchFamily="34" charset="0"/>
                <a:ea typeface="Open Sans" pitchFamily="34" charset="-122"/>
                <a:cs typeface="Open Sans" pitchFamily="34" charset="-120"/>
              </a:rPr>
              <a:t>JNAI 2026 — Thématique : La mobilisation —10%cONCERNES #100%Mobilisés #JNAI2026 — Du 8 septembre au 2 octobre 2026</a:t>
            </a:r>
            <a:endParaRPr lang="en-US" sz="900" dirty="0"/>
          </a:p>
        </p:txBody>
      </p:sp>
      <p:sp>
        <p:nvSpPr>
          <p:cNvPr id="22" name="Text 15"/>
          <p:cNvSpPr/>
          <p:nvPr/>
        </p:nvSpPr>
        <p:spPr>
          <a:xfrm>
            <a:off x="46540" y="6001241"/>
            <a:ext cx="10061703" cy="178542"/>
          </a:xfrm>
          <a:prstGeom prst="rect">
            <a:avLst/>
          </a:prstGeom>
          <a:noFill/>
          <a:ln/>
        </p:spPr>
        <p:txBody>
          <a:bodyPr wrap="none" lIns="0" tIns="0" rIns="0" bIns="0" rtlCol="0" anchor="t"/>
          <a:lstStyle/>
          <a:p>
            <a:pPr algn="r" indent="0" marL="0">
              <a:lnSpc>
                <a:spcPct val="126000"/>
              </a:lnSpc>
              <a:buNone/>
            </a:pPr>
            <a:r>
              <a:rPr lang="en-US" sz="900" dirty="0">
                <a:solidFill>
                  <a:srgbClr val="49495A"/>
                </a:solidFill>
                <a:latin typeface="Open Sans" pitchFamily="34" charset="0"/>
                <a:ea typeface="Open Sans" pitchFamily="34" charset="-122"/>
                <a:cs typeface="Open Sans" pitchFamily="34" charset="-120"/>
              </a:rPr>
              <a:t>— 2 / 14 —</a:t>
            </a:r>
            <a:endParaRPr lang="en-US" sz="900" dirty="0"/>
          </a:p>
        </p:txBody>
      </p:sp>
      <p:pic>
        <p:nvPicPr>
          <p:cNvPr id="23" name="Image 5" descr="preencoded.png">    </p:cNvPr>
          <p:cNvPicPr>
            <a:picLocks noChangeAspect="1"/>
          </p:cNvPicPr>
          <p:nvPr/>
        </p:nvPicPr>
        <p:blipFill>
          <a:blip r:embed="rId14"/>
          <a:stretch>
            <a:fillRect/>
          </a:stretch>
        </p:blipFill>
        <p:spPr>
          <a:xfrm>
            <a:off x="581006" y="6475438"/>
            <a:ext cx="1221949" cy="40563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81006" y="455664"/>
            <a:ext cx="9527236" cy="315580"/>
          </a:xfrm>
          <a:prstGeom prst="rect">
            <a:avLst/>
          </a:prstGeom>
          <a:noFill/>
          <a:ln/>
        </p:spPr>
        <p:txBody>
          <a:bodyPr wrap="none" lIns="0" tIns="0" rIns="0" bIns="0" rtlCol="0" anchor="t"/>
          <a:lstStyle/>
          <a:p>
            <a:pPr algn="l" indent="0" marL="0">
              <a:lnSpc>
                <a:spcPct val="104000"/>
              </a:lnSpc>
              <a:buNone/>
            </a:pPr>
            <a:r>
              <a:rPr lang="en-US" sz="1950" dirty="0">
                <a:solidFill>
                  <a:srgbClr val="403CCF"/>
                </a:solidFill>
                <a:latin typeface="Libre Baskerville" pitchFamily="34" charset="0"/>
                <a:ea typeface="Libre Baskerville" pitchFamily="34" charset="-122"/>
                <a:cs typeface="Libre Baskerville" pitchFamily="34" charset="-120"/>
              </a:rPr>
              <a:t>Activité brise-glace</a:t>
            </a:r>
            <a:endParaRPr lang="en-US" sz="1950" dirty="0"/>
          </a:p>
        </p:txBody>
      </p:sp>
      <p:sp>
        <p:nvSpPr>
          <p:cNvPr id="3" name="Text 1"/>
          <p:cNvSpPr/>
          <p:nvPr/>
        </p:nvSpPr>
        <p:spPr>
          <a:xfrm>
            <a:off x="581006" y="795780"/>
            <a:ext cx="9527236" cy="157747"/>
          </a:xfrm>
          <a:prstGeom prst="rect">
            <a:avLst/>
          </a:prstGeom>
          <a:noFill/>
          <a:ln/>
        </p:spPr>
        <p:txBody>
          <a:bodyPr wrap="none" lIns="0" tIns="0" rIns="0" bIns="0" rtlCol="0" anchor="t"/>
          <a:lstStyle/>
          <a:p>
            <a:pPr algn="l" indent="0" marL="0">
              <a:lnSpc>
                <a:spcPct val="104000"/>
              </a:lnSpc>
              <a:buNone/>
            </a:pPr>
            <a:r>
              <a:rPr lang="en-US" sz="950" dirty="0">
                <a:solidFill>
                  <a:srgbClr val="403CCF"/>
                </a:solidFill>
                <a:latin typeface="Libre Baskerville" pitchFamily="34" charset="0"/>
                <a:ea typeface="Libre Baskerville" pitchFamily="34" charset="-122"/>
                <a:cs typeface="Libre Baskerville" pitchFamily="34" charset="-120"/>
              </a:rPr>
              <a:t>À lire seul(e), sans aide. Vous avez 2 minutes. Ne parlez pas à votre voisin.</a:t>
            </a:r>
            <a:endParaRPr lang="en-US" sz="9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81006" y="1045756"/>
            <a:ext cx="9527236" cy="983980"/>
          </a:xfrm>
          <a:prstGeom prst="rect">
            <a:avLst/>
          </a:prstGeom>
        </p:spPr>
      </p:pic>
      <p:sp>
        <p:nvSpPr>
          <p:cNvPr id="5" name="Text 2"/>
          <p:cNvSpPr/>
          <p:nvPr/>
        </p:nvSpPr>
        <p:spPr>
          <a:xfrm>
            <a:off x="737589" y="1157823"/>
            <a:ext cx="9258611" cy="157747"/>
          </a:xfrm>
          <a:prstGeom prst="rect">
            <a:avLst/>
          </a:prstGeom>
          <a:noFill/>
          <a:ln/>
        </p:spPr>
        <p:txBody>
          <a:bodyPr wrap="none" lIns="0" tIns="0" rIns="0" bIns="0" rtlCol="0" anchor="t"/>
          <a:lstStyle/>
          <a:p>
            <a:pPr algn="l" indent="0" marL="0">
              <a:lnSpc>
                <a:spcPct val="104000"/>
              </a:lnSpc>
              <a:buNone/>
            </a:pPr>
            <a:r>
              <a:rPr lang="en-US" sz="950" dirty="0">
                <a:solidFill>
                  <a:srgbClr val="49495A"/>
                </a:solidFill>
                <a:latin typeface="Libre Baskerville" pitchFamily="34" charset="0"/>
                <a:ea typeface="Libre Baskerville" pitchFamily="34" charset="-122"/>
                <a:cs typeface="Libre Baskerville" pitchFamily="34" charset="-120"/>
              </a:rPr>
              <a:t>Consigne A — </a:t>
            </a:r>
            <a:endParaRPr lang="en-US" sz="950" dirty="0"/>
          </a:p>
        </p:txBody>
      </p:sp>
      <p:sp>
        <p:nvSpPr>
          <p:cNvPr id="6" name="Text 3"/>
          <p:cNvSpPr/>
          <p:nvPr/>
        </p:nvSpPr>
        <p:spPr>
          <a:xfrm>
            <a:off x="889038" y="1421633"/>
            <a:ext cx="9107161" cy="129991"/>
          </a:xfrm>
          <a:prstGeom prst="rect">
            <a:avLst/>
          </a:prstGeom>
          <a:noFill/>
          <a:ln/>
        </p:spPr>
        <p:txBody>
          <a:bodyPr wrap="none" lIns="0" tIns="0" rIns="0" bIns="0" rtlCol="0" anchor="t"/>
          <a:lstStyle/>
          <a:p>
            <a:pPr algn="l" indent="0" marL="0">
              <a:lnSpc>
                <a:spcPct val="107000"/>
              </a:lnSpc>
              <a:buNone/>
            </a:pPr>
            <a:r>
              <a:rPr lang="en-US" sz="750" b="1" dirty="0">
                <a:solidFill>
                  <a:srgbClr val="49495A"/>
                </a:solidFill>
                <a:latin typeface="Open Sans Bold" pitchFamily="34" charset="0"/>
                <a:ea typeface="Open Sans Bold" pitchFamily="34" charset="-122"/>
                <a:cs typeface="Open Sans Bold" pitchFamily="34" charset="-120"/>
              </a:rPr>
              <a:t>Bnojour, veuiillez vos rnedre à l'accuiel du bâitmnet B en pssanst par l'enrtée pircnipale et sginaler vtore présence à la scerétaire avnat 9h30 suos penie d'être cnoisédré absnets.</a:t>
            </a:r>
            <a:endParaRPr lang="en-US" sz="750" dirty="0"/>
          </a:p>
        </p:txBody>
      </p:sp>
      <p:sp>
        <p:nvSpPr>
          <p:cNvPr id="7" name="Shape 4"/>
          <p:cNvSpPr/>
          <p:nvPr/>
        </p:nvSpPr>
        <p:spPr>
          <a:xfrm>
            <a:off x="737589" y="1384741"/>
            <a:ext cx="11135" cy="203774"/>
          </a:xfrm>
          <a:prstGeom prst="roundRect">
            <a:avLst>
              <a:gd name="adj" fmla="val 49999"/>
            </a:avLst>
          </a:prstGeom>
          <a:solidFill>
            <a:srgbClr val="403CCF"/>
          </a:solidFill>
          <a:ln/>
        </p:spPr>
      </p:sp>
      <p:sp>
        <p:nvSpPr>
          <p:cNvPr id="8" name="Text 5"/>
          <p:cNvSpPr/>
          <p:nvPr/>
        </p:nvSpPr>
        <p:spPr>
          <a:xfrm>
            <a:off x="737589" y="1657687"/>
            <a:ext cx="9258611" cy="259982"/>
          </a:xfrm>
          <a:prstGeom prst="rect">
            <a:avLst/>
          </a:prstGeom>
          <a:noFill/>
          <a:ln/>
        </p:spPr>
        <p:txBody>
          <a:bodyPr wrap="square" lIns="0" tIns="0" rIns="0" bIns="0" rtlCol="0" anchor="t">
            <a:normAutofit/>
          </a:bodyPr>
          <a:lstStyle/>
          <a:p>
            <a:pPr algn="l" indent="0" marL="0">
              <a:lnSpc>
                <a:spcPct val="107000"/>
              </a:lnSpc>
              <a:buNone/>
            </a:pPr>
            <a:r>
              <a:rPr lang="en-US" sz="750" b="1" dirty="0">
                <a:solidFill>
                  <a:srgbClr val="49495A"/>
                </a:solidFill>
                <a:latin typeface="Open Sans Bold" pitchFamily="34" charset="0"/>
                <a:ea typeface="Open Sans Bold" pitchFamily="34" charset="-122"/>
                <a:cs typeface="Open Sans Bold" pitchFamily="34" charset="-120"/>
              </a:rPr>
              <a:t> Avez-vous réussi à lire ce texte?</a:t>
            </a:r>
            <a:endParaRPr lang="en-US" sz="750" dirty="0"/>
          </a:p>
          <a:p>
            <a:pPr algn="l" indent="0" marL="0">
              <a:lnSpc>
                <a:spcPct val="107000"/>
              </a:lnSpc>
              <a:buNone/>
            </a:pPr>
            <a:r>
              <a:rPr lang="en-US" sz="750" b="1" dirty="0">
                <a:solidFill>
                  <a:srgbClr val="49495A"/>
                </a:solidFill>
                <a:latin typeface="Open Sans Bold" pitchFamily="34" charset="0"/>
                <a:ea typeface="Open Sans Bold" pitchFamily="34" charset="-122"/>
                <a:cs typeface="Open Sans Bold" pitchFamily="34" charset="-120"/>
              </a:rPr>
              <a:t>☐ Oui, sans difficulté    ☐ Oui, avec effort    ☐ Non, j'ai bloqué    ☐ J'ai abandonné</a:t>
            </a:r>
            <a:endParaRPr lang="en-US" sz="750" dirty="0"/>
          </a:p>
        </p:txBody>
      </p:sp>
      <p:pic>
        <p:nvPicPr>
          <p:cNvPr id="9"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1006" y="2091251"/>
            <a:ext cx="9527236" cy="1317745"/>
          </a:xfrm>
          <a:prstGeom prst="rect">
            <a:avLst/>
          </a:prstGeom>
        </p:spPr>
      </p:pic>
      <p:sp>
        <p:nvSpPr>
          <p:cNvPr id="10" name="Text 6"/>
          <p:cNvSpPr/>
          <p:nvPr/>
        </p:nvSpPr>
        <p:spPr>
          <a:xfrm>
            <a:off x="737589" y="2203318"/>
            <a:ext cx="9258611" cy="157747"/>
          </a:xfrm>
          <a:prstGeom prst="rect">
            <a:avLst/>
          </a:prstGeom>
          <a:noFill/>
          <a:ln/>
        </p:spPr>
        <p:txBody>
          <a:bodyPr wrap="none" lIns="0" tIns="0" rIns="0" bIns="0" rtlCol="0" anchor="t"/>
          <a:lstStyle/>
          <a:p>
            <a:pPr algn="l" indent="0" marL="0">
              <a:lnSpc>
                <a:spcPct val="104000"/>
              </a:lnSpc>
              <a:buNone/>
            </a:pPr>
            <a:r>
              <a:rPr lang="en-US" sz="950" dirty="0">
                <a:solidFill>
                  <a:srgbClr val="49495A"/>
                </a:solidFill>
                <a:latin typeface="Libre Baskerville" pitchFamily="34" charset="0"/>
                <a:ea typeface="Libre Baskerville" pitchFamily="34" charset="-122"/>
                <a:cs typeface="Libre Baskerville" pitchFamily="34" charset="-120"/>
              </a:rPr>
              <a:t>Consigne B —</a:t>
            </a:r>
            <a:endParaRPr lang="en-US" sz="950" dirty="0"/>
          </a:p>
        </p:txBody>
      </p:sp>
      <p:sp>
        <p:nvSpPr>
          <p:cNvPr id="11" name="Text 7"/>
          <p:cNvSpPr/>
          <p:nvPr/>
        </p:nvSpPr>
        <p:spPr>
          <a:xfrm>
            <a:off x="889038" y="2467128"/>
            <a:ext cx="9107161" cy="129991"/>
          </a:xfrm>
          <a:prstGeom prst="rect">
            <a:avLst/>
          </a:prstGeom>
          <a:noFill/>
          <a:ln/>
        </p:spPr>
        <p:txBody>
          <a:bodyPr wrap="none" lIns="0" tIns="0" rIns="0" bIns="0" rtlCol="0" anchor="t"/>
          <a:lstStyle/>
          <a:p>
            <a:pPr algn="l" indent="0" marL="0">
              <a:lnSpc>
                <a:spcPct val="107000"/>
              </a:lnSpc>
              <a:buNone/>
            </a:pPr>
            <a:r>
              <a:rPr lang="en-US" sz="750" b="1" dirty="0">
                <a:solidFill>
                  <a:srgbClr val="49495A"/>
                </a:solidFill>
                <a:latin typeface="Open Sans Bold" pitchFamily="34" charset="0"/>
                <a:ea typeface="Open Sans Bold" pitchFamily="34" charset="-122"/>
                <a:cs typeface="Open Sans Bold" pitchFamily="34" charset="-120"/>
              </a:rPr>
              <a:t>P0ur @cc3d3r à v0tr3 3sp@c3 p3rs0nn3l, cl1qu3z sur l'1côn3 3n h@ut à dr01t3, s@1s1ss3z v0tr3 1d3nt1f1@nt (8 c@r@ct3r3s m1n1mum) pu1s v@l1d3z 3n @pp@y@nt sur [ENTR3R].</a:t>
            </a:r>
            <a:endParaRPr lang="en-US" sz="750" dirty="0"/>
          </a:p>
        </p:txBody>
      </p:sp>
      <p:sp>
        <p:nvSpPr>
          <p:cNvPr id="12" name="Shape 8"/>
          <p:cNvSpPr/>
          <p:nvPr/>
        </p:nvSpPr>
        <p:spPr>
          <a:xfrm>
            <a:off x="737589" y="2430236"/>
            <a:ext cx="11135" cy="203774"/>
          </a:xfrm>
          <a:prstGeom prst="roundRect">
            <a:avLst>
              <a:gd name="adj" fmla="val 49999"/>
            </a:avLst>
          </a:prstGeom>
          <a:solidFill>
            <a:srgbClr val="403CCF"/>
          </a:solidFill>
          <a:ln/>
        </p:spPr>
      </p:sp>
      <p:sp>
        <p:nvSpPr>
          <p:cNvPr id="13" name="Text 9"/>
          <p:cNvSpPr/>
          <p:nvPr/>
        </p:nvSpPr>
        <p:spPr>
          <a:xfrm>
            <a:off x="737589" y="2703182"/>
            <a:ext cx="9258611" cy="593746"/>
          </a:xfrm>
          <a:prstGeom prst="rect">
            <a:avLst/>
          </a:prstGeom>
          <a:noFill/>
          <a:ln/>
        </p:spPr>
        <p:txBody>
          <a:bodyPr wrap="square" lIns="0" tIns="0" rIns="0" bIns="0" rtlCol="0" anchor="t">
            <a:normAutofit/>
          </a:bodyPr>
          <a:lstStyle/>
          <a:p>
            <a:pPr algn="l" indent="0" marL="0">
              <a:lnSpc>
                <a:spcPct val="107000"/>
              </a:lnSpc>
              <a:buNone/>
            </a:pPr>
            <a:r>
              <a:rPr lang="en-US" sz="750" b="1" dirty="0">
                <a:solidFill>
                  <a:srgbClr val="49495A"/>
                </a:solidFill>
                <a:latin typeface="Open Sans Bold" pitchFamily="34" charset="0"/>
                <a:ea typeface="Open Sans Bold" pitchFamily="34" charset="-122"/>
                <a:cs typeface="Open Sans Bold" pitchFamily="34" charset="-120"/>
              </a:rPr>
              <a:t>Avez-vous réussi à lire ce texte?</a:t>
            </a:r>
            <a:endParaRPr lang="en-US" sz="750" dirty="0"/>
          </a:p>
          <a:p>
            <a:pPr algn="l" indent="0" marL="0">
              <a:lnSpc>
                <a:spcPct val="107000"/>
              </a:lnSpc>
              <a:spcAft>
                <a:spcPts val="250"/>
              </a:spcAft>
              <a:buNone/>
            </a:pPr>
            <a:r>
              <a:rPr lang="en-US" sz="750" b="1" dirty="0">
                <a:solidFill>
                  <a:srgbClr val="49495A"/>
                </a:solidFill>
                <a:latin typeface="Open Sans Bold" pitchFamily="34" charset="0"/>
                <a:ea typeface="Open Sans Bold" pitchFamily="34" charset="-122"/>
                <a:cs typeface="Open Sans Bold" pitchFamily="34" charset="-120"/>
              </a:rPr>
              <a:t>☐ Oui, sans difficulté    ☐ Oui, avec effort    ☐ Non, j'ai bloqué    ☐ J'ai abandonné</a:t>
            </a:r>
            <a:endParaRPr lang="en-US" sz="750" dirty="0"/>
          </a:p>
          <a:p>
            <a:pPr algn="l" indent="0" marL="0">
              <a:lnSpc>
                <a:spcPct val="107000"/>
              </a:lnSpc>
              <a:spcAft>
                <a:spcPts val="250"/>
              </a:spcAft>
              <a:buNone/>
            </a:pPr>
            <a:endParaRPr lang="en-US" sz="750" dirty="0"/>
          </a:p>
        </p:txBody>
      </p:sp>
      <p:pic>
        <p:nvPicPr>
          <p:cNvPr id="14"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1006" y="3470510"/>
            <a:ext cx="9527236" cy="1150862"/>
          </a:xfrm>
          <a:prstGeom prst="rect">
            <a:avLst/>
          </a:prstGeom>
        </p:spPr>
      </p:pic>
      <p:sp>
        <p:nvSpPr>
          <p:cNvPr id="15" name="Text 10"/>
          <p:cNvSpPr/>
          <p:nvPr/>
        </p:nvSpPr>
        <p:spPr>
          <a:xfrm>
            <a:off x="737589" y="3582577"/>
            <a:ext cx="9258611" cy="157747"/>
          </a:xfrm>
          <a:prstGeom prst="rect">
            <a:avLst/>
          </a:prstGeom>
          <a:noFill/>
          <a:ln/>
        </p:spPr>
        <p:txBody>
          <a:bodyPr wrap="none" lIns="0" tIns="0" rIns="0" bIns="0" rtlCol="0" anchor="t"/>
          <a:lstStyle/>
          <a:p>
            <a:pPr algn="l" indent="0" marL="0">
              <a:lnSpc>
                <a:spcPct val="104000"/>
              </a:lnSpc>
              <a:buNone/>
            </a:pPr>
            <a:r>
              <a:rPr lang="en-US" sz="950" b="1" dirty="0">
                <a:solidFill>
                  <a:srgbClr val="49495A"/>
                </a:solidFill>
                <a:latin typeface="Libre Baskerville Bold" pitchFamily="34" charset="0"/>
                <a:ea typeface="Libre Baskerville Bold" pitchFamily="34" charset="-122"/>
                <a:cs typeface="Libre Baskerville Bold" pitchFamily="34" charset="-120"/>
              </a:rPr>
              <a:t>Consigne C — Lisez ce texte</a:t>
            </a:r>
            <a:endParaRPr lang="en-US" sz="950" dirty="0"/>
          </a:p>
        </p:txBody>
      </p:sp>
      <p:sp>
        <p:nvSpPr>
          <p:cNvPr id="16" name="Text 11"/>
          <p:cNvSpPr/>
          <p:nvPr/>
        </p:nvSpPr>
        <p:spPr>
          <a:xfrm>
            <a:off x="889038" y="3846387"/>
            <a:ext cx="9107161" cy="129991"/>
          </a:xfrm>
          <a:prstGeom prst="rect">
            <a:avLst/>
          </a:prstGeom>
          <a:noFill/>
          <a:ln/>
        </p:spPr>
        <p:txBody>
          <a:bodyPr wrap="none" lIns="0" tIns="0" rIns="0" bIns="0" rtlCol="0" anchor="t"/>
          <a:lstStyle/>
          <a:p>
            <a:pPr algn="l" indent="0" marL="0">
              <a:lnSpc>
                <a:spcPct val="107000"/>
              </a:lnSpc>
              <a:buNone/>
            </a:pPr>
            <a:r>
              <a:rPr lang="en-US" sz="750" b="1" dirty="0">
                <a:solidFill>
                  <a:srgbClr val="49495A"/>
                </a:solidFill>
                <a:latin typeface="Open Sans Bold" pitchFamily="34" charset="0"/>
                <a:ea typeface="Open Sans Bold" pitchFamily="34" charset="-122"/>
                <a:cs typeface="Open Sans Bold" pitchFamily="34" charset="-120"/>
              </a:rPr>
              <a:t>Mεté-vou 2 la peau d1 pεrsωn ki-a tλs lé-jωr dé difikαlté d lεktœr.</a:t>
            </a:r>
            <a:endParaRPr lang="en-US" sz="750" dirty="0"/>
          </a:p>
        </p:txBody>
      </p:sp>
      <p:sp>
        <p:nvSpPr>
          <p:cNvPr id="17" name="Shape 12"/>
          <p:cNvSpPr/>
          <p:nvPr/>
        </p:nvSpPr>
        <p:spPr>
          <a:xfrm>
            <a:off x="737589" y="3809496"/>
            <a:ext cx="11135" cy="203774"/>
          </a:xfrm>
          <a:prstGeom prst="roundRect">
            <a:avLst>
              <a:gd name="adj" fmla="val 49999"/>
            </a:avLst>
          </a:prstGeom>
          <a:solidFill>
            <a:srgbClr val="403CCF"/>
          </a:solidFill>
          <a:ln/>
        </p:spPr>
      </p:sp>
      <p:sp>
        <p:nvSpPr>
          <p:cNvPr id="18" name="Text 13"/>
          <p:cNvSpPr/>
          <p:nvPr/>
        </p:nvSpPr>
        <p:spPr>
          <a:xfrm>
            <a:off x="737589" y="4082442"/>
            <a:ext cx="9258611" cy="426864"/>
          </a:xfrm>
          <a:prstGeom prst="rect">
            <a:avLst/>
          </a:prstGeom>
          <a:noFill/>
          <a:ln/>
        </p:spPr>
        <p:txBody>
          <a:bodyPr wrap="square" lIns="0" tIns="0" rIns="0" bIns="0" rtlCol="0" anchor="t">
            <a:normAutofit/>
          </a:bodyPr>
          <a:lstStyle/>
          <a:p>
            <a:pPr algn="l" indent="0" marL="0">
              <a:lnSpc>
                <a:spcPct val="107000"/>
              </a:lnSpc>
              <a:buNone/>
            </a:pPr>
            <a:r>
              <a:rPr lang="en-US" sz="750" b="1" dirty="0">
                <a:solidFill>
                  <a:srgbClr val="49495A"/>
                </a:solidFill>
                <a:latin typeface="Open Sans Bold" pitchFamily="34" charset="0"/>
                <a:ea typeface="Open Sans Bold" pitchFamily="34" charset="-122"/>
                <a:cs typeface="Open Sans Bold" pitchFamily="34" charset="-120"/>
              </a:rPr>
              <a:t>Avez-vous réussi à lire ce texte?</a:t>
            </a:r>
            <a:endParaRPr lang="en-US" sz="750" dirty="0"/>
          </a:p>
          <a:p>
            <a:pPr algn="l" indent="0" marL="0">
              <a:lnSpc>
                <a:spcPct val="107000"/>
              </a:lnSpc>
              <a:spcAft>
                <a:spcPts val="250"/>
              </a:spcAft>
              <a:buNone/>
            </a:pPr>
            <a:r>
              <a:rPr lang="en-US" sz="750" b="1" dirty="0">
                <a:solidFill>
                  <a:srgbClr val="49495A"/>
                </a:solidFill>
                <a:latin typeface="Open Sans Bold" pitchFamily="34" charset="0"/>
                <a:ea typeface="Open Sans Bold" pitchFamily="34" charset="-122"/>
                <a:cs typeface="Open Sans Bold" pitchFamily="34" charset="-120"/>
              </a:rPr>
              <a:t>☐ Oui, sans difficulté    ☐ Oui, avec effort    ☐ Non, j'ai bloqué    ☐ J'ai abandonné</a:t>
            </a:r>
            <a:endParaRPr lang="en-US" sz="750" dirty="0"/>
          </a:p>
        </p:txBody>
      </p:sp>
      <p:sp>
        <p:nvSpPr>
          <p:cNvPr id="19" name="Shape 14"/>
          <p:cNvSpPr/>
          <p:nvPr/>
        </p:nvSpPr>
        <p:spPr>
          <a:xfrm>
            <a:off x="581006" y="4715777"/>
            <a:ext cx="9527236" cy="11137"/>
          </a:xfrm>
          <a:prstGeom prst="roundRect">
            <a:avLst>
              <a:gd name="adj" fmla="val 49990"/>
            </a:avLst>
          </a:prstGeom>
          <a:solidFill>
            <a:srgbClr val="49495A">
              <a:alpha val="50000"/>
            </a:srgbClr>
          </a:solidFill>
          <a:ln/>
        </p:spPr>
      </p:sp>
      <p:sp>
        <p:nvSpPr>
          <p:cNvPr id="20" name="Text 15"/>
          <p:cNvSpPr/>
          <p:nvPr/>
        </p:nvSpPr>
        <p:spPr>
          <a:xfrm>
            <a:off x="581006" y="4821318"/>
            <a:ext cx="10061703" cy="129991"/>
          </a:xfrm>
          <a:prstGeom prst="rect">
            <a:avLst/>
          </a:prstGeom>
          <a:noFill/>
          <a:ln/>
        </p:spPr>
        <p:txBody>
          <a:bodyPr wrap="none" lIns="0" tIns="0" rIns="0" bIns="0" rtlCol="0" anchor="t"/>
          <a:lstStyle/>
          <a:p>
            <a:pPr algn="l" indent="0" marL="0">
              <a:lnSpc>
                <a:spcPct val="107000"/>
              </a:lnSpc>
              <a:buNone/>
            </a:pPr>
            <a:r>
              <a:rPr lang="en-US" sz="750" b="1" dirty="0">
                <a:solidFill>
                  <a:srgbClr val="49495A"/>
                </a:solidFill>
                <a:latin typeface="Open Sans Bold" pitchFamily="34" charset="0"/>
                <a:ea typeface="Open Sans Bold" pitchFamily="34" charset="-122"/>
                <a:cs typeface="Open Sans Bold" pitchFamily="34" charset="-120"/>
              </a:rPr>
              <a:t>Répondez honnêtement —:</a:t>
            </a:r>
            <a:endParaRPr lang="en-US" sz="750" dirty="0"/>
          </a:p>
        </p:txBody>
      </p:sp>
      <p:sp>
        <p:nvSpPr>
          <p:cNvPr id="21" name="Text 16"/>
          <p:cNvSpPr/>
          <p:nvPr/>
        </p:nvSpPr>
        <p:spPr>
          <a:xfrm>
            <a:off x="581006" y="5020481"/>
            <a:ext cx="10061703" cy="129991"/>
          </a:xfrm>
          <a:prstGeom prst="rect">
            <a:avLst/>
          </a:prstGeom>
          <a:noFill/>
          <a:ln/>
        </p:spPr>
        <p:txBody>
          <a:bodyPr wrap="none" lIns="0" tIns="0" rIns="0" bIns="0" rtlCol="0" anchor="t"/>
          <a:lstStyle/>
          <a:p>
            <a:pPr algn="l" marL="152400" indent="-152400">
              <a:lnSpc>
                <a:spcPct val="107000"/>
              </a:lnSpc>
              <a:buSzPct val="100000"/>
              <a:buChar char="​"/>
            </a:pPr>
            <a:r>
              <a:rPr lang="en-US" sz="750" dirty="0">
                <a:solidFill>
                  <a:srgbClr val="49495A"/>
                </a:solidFill>
                <a:latin typeface="Open Sans" pitchFamily="34" charset="0"/>
                <a:ea typeface="Open Sans" pitchFamily="34" charset="-122"/>
                <a:cs typeface="Open Sans" pitchFamily="34" charset="-120"/>
              </a:rPr>
              <a:t>J'ai eu envie de demander de l'aide</a:t>
            </a:r>
            <a:endParaRPr lang="en-US" sz="750" dirty="0"/>
          </a:p>
        </p:txBody>
      </p:sp>
      <p:sp>
        <p:nvSpPr>
          <p:cNvPr id="22" name="Shape 17"/>
          <p:cNvSpPr/>
          <p:nvPr/>
        </p:nvSpPr>
        <p:spPr>
          <a:xfrm>
            <a:off x="581006" y="5034924"/>
            <a:ext cx="100908" cy="100930"/>
          </a:xfrm>
          <a:prstGeom prst="roundRect">
            <a:avLst>
              <a:gd name="adj" fmla="val 15009"/>
            </a:avLst>
          </a:prstGeom>
          <a:noFill/>
          <a:ln w="11135">
            <a:solidFill>
              <a:srgbClr val="403CCF"/>
            </a:solidFill>
            <a:prstDash val="solid"/>
          </a:ln>
        </p:spPr>
      </p:sp>
      <p:sp>
        <p:nvSpPr>
          <p:cNvPr id="23" name="Text 18"/>
          <p:cNvSpPr/>
          <p:nvPr/>
        </p:nvSpPr>
        <p:spPr>
          <a:xfrm>
            <a:off x="581006" y="5171963"/>
            <a:ext cx="10061703" cy="129991"/>
          </a:xfrm>
          <a:prstGeom prst="rect">
            <a:avLst/>
          </a:prstGeom>
          <a:noFill/>
          <a:ln/>
        </p:spPr>
        <p:txBody>
          <a:bodyPr wrap="none" lIns="0" tIns="0" rIns="0" bIns="0" rtlCol="0" anchor="t"/>
          <a:lstStyle/>
          <a:p>
            <a:pPr algn="l" marL="152400" indent="-152400">
              <a:lnSpc>
                <a:spcPct val="107000"/>
              </a:lnSpc>
              <a:buSzPct val="100000"/>
              <a:buChar char="​"/>
            </a:pPr>
            <a:r>
              <a:rPr lang="en-US" sz="750" dirty="0">
                <a:solidFill>
                  <a:srgbClr val="49495A"/>
                </a:solidFill>
                <a:latin typeface="Open Sans" pitchFamily="34" charset="0"/>
                <a:ea typeface="Open Sans" pitchFamily="34" charset="-122"/>
                <a:cs typeface="Open Sans" pitchFamily="34" charset="-120"/>
              </a:rPr>
              <a:t>J'ai fait semblant de comprendre</a:t>
            </a:r>
            <a:endParaRPr lang="en-US" sz="750" dirty="0"/>
          </a:p>
        </p:txBody>
      </p:sp>
      <p:sp>
        <p:nvSpPr>
          <p:cNvPr id="24" name="Shape 19"/>
          <p:cNvSpPr/>
          <p:nvPr/>
        </p:nvSpPr>
        <p:spPr>
          <a:xfrm>
            <a:off x="581006" y="5186406"/>
            <a:ext cx="100908" cy="100930"/>
          </a:xfrm>
          <a:prstGeom prst="roundRect">
            <a:avLst>
              <a:gd name="adj" fmla="val 15009"/>
            </a:avLst>
          </a:prstGeom>
          <a:noFill/>
          <a:ln w="11135">
            <a:solidFill>
              <a:srgbClr val="403CCF"/>
            </a:solidFill>
            <a:prstDash val="solid"/>
          </a:ln>
        </p:spPr>
      </p:sp>
      <p:sp>
        <p:nvSpPr>
          <p:cNvPr id="25" name="Text 20"/>
          <p:cNvSpPr/>
          <p:nvPr/>
        </p:nvSpPr>
        <p:spPr>
          <a:xfrm>
            <a:off x="581006" y="5323445"/>
            <a:ext cx="10061703" cy="129991"/>
          </a:xfrm>
          <a:prstGeom prst="rect">
            <a:avLst/>
          </a:prstGeom>
          <a:noFill/>
          <a:ln/>
        </p:spPr>
        <p:txBody>
          <a:bodyPr wrap="none" lIns="0" tIns="0" rIns="0" bIns="0" rtlCol="0" anchor="t"/>
          <a:lstStyle/>
          <a:p>
            <a:pPr algn="l" marL="152400" indent="-152400">
              <a:lnSpc>
                <a:spcPct val="107000"/>
              </a:lnSpc>
              <a:buSzPct val="100000"/>
              <a:buChar char="​"/>
            </a:pPr>
            <a:r>
              <a:rPr lang="en-US" sz="750" dirty="0">
                <a:solidFill>
                  <a:srgbClr val="49495A"/>
                </a:solidFill>
                <a:latin typeface="Open Sans" pitchFamily="34" charset="0"/>
                <a:ea typeface="Open Sans" pitchFamily="34" charset="-122"/>
                <a:cs typeface="Open Sans" pitchFamily="34" charset="-120"/>
              </a:rPr>
              <a:t>J'ai ressenti de la gêne ou de la honte</a:t>
            </a:r>
            <a:endParaRPr lang="en-US" sz="750" dirty="0"/>
          </a:p>
        </p:txBody>
      </p:sp>
      <p:sp>
        <p:nvSpPr>
          <p:cNvPr id="26" name="Shape 21"/>
          <p:cNvSpPr/>
          <p:nvPr/>
        </p:nvSpPr>
        <p:spPr>
          <a:xfrm>
            <a:off x="581006" y="5337888"/>
            <a:ext cx="100908" cy="100930"/>
          </a:xfrm>
          <a:prstGeom prst="roundRect">
            <a:avLst>
              <a:gd name="adj" fmla="val 15009"/>
            </a:avLst>
          </a:prstGeom>
          <a:noFill/>
          <a:ln w="11135">
            <a:solidFill>
              <a:srgbClr val="403CCF"/>
            </a:solidFill>
            <a:prstDash val="solid"/>
          </a:ln>
        </p:spPr>
      </p:sp>
      <p:sp>
        <p:nvSpPr>
          <p:cNvPr id="27" name="Shape 22"/>
          <p:cNvSpPr/>
          <p:nvPr/>
        </p:nvSpPr>
        <p:spPr>
          <a:xfrm>
            <a:off x="581006" y="5547840"/>
            <a:ext cx="9527236" cy="11137"/>
          </a:xfrm>
          <a:prstGeom prst="roundRect">
            <a:avLst>
              <a:gd name="adj" fmla="val 49990"/>
            </a:avLst>
          </a:prstGeom>
          <a:solidFill>
            <a:srgbClr val="49495A">
              <a:alpha val="50000"/>
            </a:srgbClr>
          </a:solidFill>
          <a:ln/>
        </p:spPr>
      </p:sp>
      <p:sp>
        <p:nvSpPr>
          <p:cNvPr id="28" name="Text 23"/>
          <p:cNvSpPr/>
          <p:nvPr/>
        </p:nvSpPr>
        <p:spPr>
          <a:xfrm>
            <a:off x="581006" y="5653381"/>
            <a:ext cx="9527236" cy="329153"/>
          </a:xfrm>
          <a:prstGeom prst="rect">
            <a:avLst/>
          </a:prstGeom>
          <a:noFill/>
          <a:ln/>
        </p:spPr>
        <p:txBody>
          <a:bodyPr wrap="square" lIns="0" tIns="0" rIns="0" bIns="0" rtlCol="0" anchor="t"/>
          <a:lstStyle/>
          <a:p>
            <a:pPr algn="l" indent="0" marL="0">
              <a:lnSpc>
                <a:spcPct val="107000"/>
              </a:lnSpc>
              <a:spcAft>
                <a:spcPts val="500"/>
              </a:spcAft>
              <a:buNone/>
            </a:pPr>
            <a:r>
              <a:rPr lang="en-US" sz="750" b="1" dirty="0">
                <a:solidFill>
                  <a:srgbClr val="49495A"/>
                </a:solidFill>
                <a:latin typeface="Open Sans" pitchFamily="34" charset="0"/>
                <a:ea typeface="Open Sans" pitchFamily="34" charset="-122"/>
                <a:cs typeface="Open Sans" pitchFamily="34" charset="-120"/>
              </a:rPr>
              <a:t>Imaginez devoir faire face à ce type de texte </a:t>
            </a:r>
            <a:pPr algn="l" indent="0" marL="0">
              <a:lnSpc>
                <a:spcPct val="107000"/>
              </a:lnSpc>
              <a:spcAft>
                <a:spcPts val="500"/>
              </a:spcAft>
              <a:buNone/>
            </a:pPr>
            <a:r>
              <a:rPr lang="en-US" sz="750" b="1" u="sng" dirty="0">
                <a:solidFill>
                  <a:srgbClr val="49495A"/>
                </a:solidFill>
                <a:latin typeface="Open Sans Bold" pitchFamily="34" charset="0"/>
                <a:ea typeface="Open Sans Bold" pitchFamily="34" charset="-122"/>
                <a:cs typeface="Open Sans Bold" pitchFamily="34" charset="-120"/>
              </a:rPr>
              <a:t>CHAQUE JOUR</a:t>
            </a:r>
            <a:pPr algn="l" indent="0" marL="0">
              <a:lnSpc>
                <a:spcPct val="107000"/>
              </a:lnSpc>
              <a:spcAft>
                <a:spcPts val="500"/>
              </a:spcAft>
              <a:buNone/>
            </a:pPr>
            <a:r>
              <a:rPr lang="en-US" sz="750" b="1" dirty="0">
                <a:solidFill>
                  <a:srgbClr val="49495A"/>
                </a:solidFill>
                <a:latin typeface="Open Sans" pitchFamily="34" charset="0"/>
                <a:ea typeface="Open Sans" pitchFamily="34" charset="-122"/>
                <a:cs typeface="Open Sans" pitchFamily="34" charset="-120"/>
              </a:rPr>
              <a:t> pour payer vos factures, accéder à vos droits, comprendre une ordonnance. Notez 2 mots qui décrivent ce que vous ressentez :</a:t>
            </a:r>
            <a:endParaRPr lang="en-US" sz="750" dirty="0"/>
          </a:p>
          <a:p>
            <a:pPr algn="l" indent="0" marL="0">
              <a:lnSpc>
                <a:spcPct val="107000"/>
              </a:lnSpc>
              <a:buNone/>
            </a:pPr>
            <a:r>
              <a:rPr lang="en-US" sz="750" dirty="0">
                <a:solidFill>
                  <a:srgbClr val="49495A"/>
                </a:solidFill>
                <a:latin typeface="Open Sans" pitchFamily="34" charset="0"/>
                <a:ea typeface="Open Sans" pitchFamily="34" charset="-122"/>
                <a:cs typeface="Open Sans" pitchFamily="34" charset="-120"/>
              </a:rPr>
              <a:t>_______________ / _______________</a:t>
            </a:r>
            <a:endParaRPr lang="en-US" sz="750" dirty="0"/>
          </a:p>
        </p:txBody>
      </p:sp>
      <p:sp>
        <p:nvSpPr>
          <p:cNvPr id="29" name="Shape 24"/>
          <p:cNvSpPr/>
          <p:nvPr/>
        </p:nvSpPr>
        <p:spPr>
          <a:xfrm>
            <a:off x="581006" y="6051706"/>
            <a:ext cx="9527236" cy="297308"/>
          </a:xfrm>
          <a:prstGeom prst="roundRect">
            <a:avLst>
              <a:gd name="adj" fmla="val 5094"/>
            </a:avLst>
          </a:prstGeom>
          <a:solidFill>
            <a:srgbClr val="FFB3B4"/>
          </a:solidFill>
          <a:ln/>
        </p:spPr>
      </p:sp>
      <p:pic>
        <p:nvPicPr>
          <p:cNvPr id="30" name="Image 3" descr="preencoded.png">    </p:cNvPr>
          <p:cNvPicPr>
            <a:picLocks noChangeAspect="1"/>
          </p:cNvPicPr>
          <p:nvPr/>
        </p:nvPicPr>
        <p:blipFill>
          <a:blip r:embed="rId7"/>
          <a:stretch>
            <a:fillRect/>
          </a:stretch>
        </p:blipFill>
        <p:spPr>
          <a:xfrm>
            <a:off x="681915" y="6139237"/>
            <a:ext cx="126136" cy="100930"/>
          </a:xfrm>
          <a:prstGeom prst="rect">
            <a:avLst/>
          </a:prstGeom>
        </p:spPr>
      </p:pic>
      <p:sp>
        <p:nvSpPr>
          <p:cNvPr id="31" name="Text 25"/>
          <p:cNvSpPr/>
          <p:nvPr/>
        </p:nvSpPr>
        <p:spPr>
          <a:xfrm>
            <a:off x="908959" y="6138454"/>
            <a:ext cx="9632842" cy="129991"/>
          </a:xfrm>
          <a:prstGeom prst="rect">
            <a:avLst/>
          </a:prstGeom>
          <a:noFill/>
          <a:ln/>
        </p:spPr>
        <p:txBody>
          <a:bodyPr wrap="none" lIns="0" tIns="0" rIns="0" bIns="0" rtlCol="0" anchor="t"/>
          <a:lstStyle/>
          <a:p>
            <a:pPr algn="l" indent="0" marL="0">
              <a:lnSpc>
                <a:spcPct val="107000"/>
              </a:lnSpc>
              <a:buNone/>
            </a:pPr>
            <a:r>
              <a:rPr lang="en-US" sz="750" dirty="0">
                <a:solidFill>
                  <a:srgbClr val="000000"/>
                </a:solidFill>
                <a:latin typeface="Open Sans" pitchFamily="34" charset="0"/>
                <a:ea typeface="Open Sans" pitchFamily="34" charset="-122"/>
                <a:cs typeface="Open Sans" pitchFamily="34" charset="-120"/>
              </a:rPr>
              <a:t>Pour </a:t>
            </a:r>
            <a:pPr algn="l" indent="0" marL="0">
              <a:lnSpc>
                <a:spcPct val="107000"/>
              </a:lnSpc>
              <a:buNone/>
            </a:pPr>
            <a:r>
              <a:rPr lang="en-US" sz="750" b="1" dirty="0">
                <a:solidFill>
                  <a:srgbClr val="000000"/>
                </a:solidFill>
                <a:latin typeface="Open Sans Bold" pitchFamily="34" charset="0"/>
                <a:ea typeface="Open Sans Bold" pitchFamily="34" charset="-122"/>
                <a:cs typeface="Open Sans Bold" pitchFamily="34" charset="-120"/>
              </a:rPr>
              <a:t>2,5 millions de Français</a:t>
            </a:r>
            <a:pPr algn="l" indent="0" marL="0">
              <a:lnSpc>
                <a:spcPct val="107000"/>
              </a:lnSpc>
              <a:buNone/>
            </a:pPr>
            <a:r>
              <a:rPr lang="en-US" sz="750" dirty="0">
                <a:solidFill>
                  <a:srgbClr val="000000"/>
                </a:solidFill>
                <a:latin typeface="Open Sans" pitchFamily="34" charset="0"/>
                <a:ea typeface="Open Sans" pitchFamily="34" charset="-122"/>
                <a:cs typeface="Open Sans" pitchFamily="34" charset="-120"/>
              </a:rPr>
              <a:t>, ce n'est pas un exercice. C'est leur quotidien</a:t>
            </a:r>
            <a:endParaRPr lang="en-US" sz="750" dirty="0"/>
          </a:p>
        </p:txBody>
      </p:sp>
      <p:sp>
        <p:nvSpPr>
          <p:cNvPr id="32" name="Text 26"/>
          <p:cNvSpPr/>
          <p:nvPr/>
        </p:nvSpPr>
        <p:spPr>
          <a:xfrm>
            <a:off x="46540" y="6418186"/>
            <a:ext cx="10061703" cy="104062"/>
          </a:xfrm>
          <a:prstGeom prst="rect">
            <a:avLst/>
          </a:prstGeom>
          <a:noFill/>
          <a:ln/>
        </p:spPr>
        <p:txBody>
          <a:bodyPr wrap="none" lIns="0" tIns="0" rIns="0" bIns="0" rtlCol="0" anchor="t"/>
          <a:lstStyle/>
          <a:p>
            <a:pPr algn="r" indent="0" marL="0">
              <a:lnSpc>
                <a:spcPct val="107000"/>
              </a:lnSpc>
              <a:buNone/>
            </a:pPr>
            <a:r>
              <a:rPr lang="en-US" sz="600" dirty="0">
                <a:solidFill>
                  <a:srgbClr val="49495A"/>
                </a:solidFill>
                <a:latin typeface="Open Sans" pitchFamily="34" charset="0"/>
                <a:ea typeface="Open Sans" pitchFamily="34" charset="-122"/>
                <a:cs typeface="Open Sans" pitchFamily="34" charset="-120"/>
              </a:rPr>
              <a:t>— 3 / 14</a:t>
            </a:r>
            <a:endParaRPr lang="en-US" sz="600" dirty="0"/>
          </a:p>
        </p:txBody>
      </p:sp>
      <p:pic>
        <p:nvPicPr>
          <p:cNvPr id="33" name="Image 4" descr="preencoded.png">    </p:cNvPr>
          <p:cNvPicPr>
            <a:picLocks noChangeAspect="1"/>
          </p:cNvPicPr>
          <p:nvPr/>
        </p:nvPicPr>
        <p:blipFill>
          <a:blip r:embed="rId8"/>
          <a:stretch>
            <a:fillRect/>
          </a:stretch>
        </p:blipFill>
        <p:spPr>
          <a:xfrm>
            <a:off x="581006" y="6591421"/>
            <a:ext cx="966372" cy="3208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81006" y="455664"/>
            <a:ext cx="2310716" cy="180891"/>
          </a:xfrm>
          <a:prstGeom prst="roundRect">
            <a:avLst>
              <a:gd name="adj" fmla="val 7900"/>
            </a:avLst>
          </a:prstGeom>
          <a:solidFill>
            <a:srgbClr val="D7D6F5"/>
          </a:solidFill>
          <a:ln/>
        </p:spPr>
      </p:sp>
      <p:sp>
        <p:nvSpPr>
          <p:cNvPr id="3" name="Text 1"/>
          <p:cNvSpPr/>
          <p:nvPr/>
        </p:nvSpPr>
        <p:spPr>
          <a:xfrm>
            <a:off x="652425" y="491337"/>
            <a:ext cx="2702346" cy="109544"/>
          </a:xfrm>
          <a:prstGeom prst="rect">
            <a:avLst/>
          </a:prstGeom>
          <a:noFill/>
          <a:ln/>
        </p:spPr>
        <p:txBody>
          <a:bodyPr wrap="none" lIns="0" tIns="0" rIns="0" bIns="0" rtlCol="0" anchor="t"/>
          <a:lstStyle/>
          <a:p>
            <a:pPr algn="l" indent="0" marL="0">
              <a:lnSpc>
                <a:spcPct val="96000"/>
              </a:lnSpc>
              <a:buNone/>
            </a:pPr>
            <a:r>
              <a:rPr lang="en-US" sz="750" dirty="0">
                <a:solidFill>
                  <a:srgbClr val="49495A"/>
                </a:solidFill>
                <a:latin typeface="Open Sans" pitchFamily="34" charset="0"/>
                <a:ea typeface="Open Sans" pitchFamily="34" charset="-122"/>
                <a:cs typeface="Open Sans" pitchFamily="34" charset="-120"/>
              </a:rPr>
              <a:t> — STATION 1 ILLETTRISME | FICHE PARTICIPANT</a:t>
            </a:r>
            <a:endParaRPr lang="en-US" sz="750" dirty="0"/>
          </a:p>
        </p:txBody>
      </p:sp>
      <p:sp>
        <p:nvSpPr>
          <p:cNvPr id="4" name="Text 2"/>
          <p:cNvSpPr/>
          <p:nvPr/>
        </p:nvSpPr>
        <p:spPr>
          <a:xfrm>
            <a:off x="581006" y="670749"/>
            <a:ext cx="9527236" cy="377791"/>
          </a:xfrm>
          <a:prstGeom prst="rect">
            <a:avLst/>
          </a:prstGeom>
          <a:noFill/>
          <a:ln/>
        </p:spPr>
        <p:txBody>
          <a:bodyPr wrap="none" lIns="0" tIns="0" rIns="0" bIns="0" rtlCol="0" anchor="t"/>
          <a:lstStyle/>
          <a:p>
            <a:pPr algn="l" indent="0" marL="0">
              <a:lnSpc>
                <a:spcPct val="104000"/>
              </a:lnSpc>
              <a:buNone/>
            </a:pPr>
            <a:r>
              <a:rPr lang="en-US" sz="230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2300" dirty="0">
                <a:solidFill>
                  <a:srgbClr val="403CCF"/>
                </a:solidFill>
                <a:latin typeface="Libre Baskerville" pitchFamily="34" charset="0"/>
                <a:ea typeface="Libre Baskerville" pitchFamily="34" charset="-122"/>
                <a:cs typeface="Libre Baskerville" pitchFamily="34" charset="-120"/>
              </a:rPr>
              <a:t> Station 1 — La journée de Julien</a:t>
            </a:r>
            <a:endParaRPr lang="en-US" sz="2300" dirty="0"/>
          </a:p>
        </p:txBody>
      </p:sp>
      <p:sp>
        <p:nvSpPr>
          <p:cNvPr id="5" name="Text 3"/>
          <p:cNvSpPr/>
          <p:nvPr/>
        </p:nvSpPr>
        <p:spPr>
          <a:xfrm>
            <a:off x="581006" y="1082735"/>
            <a:ext cx="9527236" cy="186024"/>
          </a:xfrm>
          <a:prstGeom prst="rect">
            <a:avLst/>
          </a:prstGeom>
          <a:noFill/>
          <a:ln/>
        </p:spPr>
        <p:txBody>
          <a:bodyPr wrap="none" lIns="0" tIns="0" rIns="0" bIns="0" rtlCol="0" anchor="t"/>
          <a:lstStyle/>
          <a:p>
            <a:pPr algn="l" indent="0" marL="0">
              <a:lnSpc>
                <a:spcPct val="104000"/>
              </a:lnSpc>
              <a:buNone/>
            </a:pPr>
            <a:r>
              <a:rPr lang="en-US" sz="1150" dirty="0">
                <a:solidFill>
                  <a:srgbClr val="403CCF"/>
                </a:solidFill>
                <a:latin typeface="Libre Baskerville" pitchFamily="34" charset="0"/>
                <a:ea typeface="Libre Baskerville" pitchFamily="34" charset="-122"/>
                <a:cs typeface="Libre Baskerville" pitchFamily="34" charset="-120"/>
              </a:rPr>
              <a:t>Vous ÊTES Julien, 38 ans, magasinier. </a:t>
            </a:r>
            <a:endParaRPr lang="en-US" sz="1150" dirty="0"/>
          </a:p>
        </p:txBody>
      </p:sp>
      <p:sp>
        <p:nvSpPr>
          <p:cNvPr id="6" name="Shape 4"/>
          <p:cNvSpPr/>
          <p:nvPr/>
        </p:nvSpPr>
        <p:spPr>
          <a:xfrm>
            <a:off x="581006" y="1397096"/>
            <a:ext cx="9527236" cy="555115"/>
          </a:xfrm>
          <a:prstGeom prst="roundRect">
            <a:avLst>
              <a:gd name="adj" fmla="val 3218"/>
            </a:avLst>
          </a:prstGeom>
          <a:solidFill>
            <a:srgbClr val="FFB3B4"/>
          </a:solidFill>
          <a:ln/>
        </p:spPr>
      </p:sp>
      <p:pic>
        <p:nvPicPr>
          <p:cNvPr id="7" name="Image 0" descr="preencoded.png">    </p:cNvPr>
          <p:cNvPicPr>
            <a:picLocks noChangeAspect="1"/>
          </p:cNvPicPr>
          <p:nvPr/>
        </p:nvPicPr>
        <p:blipFill>
          <a:blip r:embed="rId1"/>
          <a:stretch>
            <a:fillRect/>
          </a:stretch>
        </p:blipFill>
        <p:spPr>
          <a:xfrm>
            <a:off x="700096" y="1519517"/>
            <a:ext cx="148840" cy="119115"/>
          </a:xfrm>
          <a:prstGeom prst="rect">
            <a:avLst/>
          </a:prstGeom>
        </p:spPr>
      </p:pic>
      <p:sp>
        <p:nvSpPr>
          <p:cNvPr id="8" name="Text 5"/>
          <p:cNvSpPr/>
          <p:nvPr/>
        </p:nvSpPr>
        <p:spPr>
          <a:xfrm>
            <a:off x="968025" y="1512383"/>
            <a:ext cx="9021128" cy="333069"/>
          </a:xfrm>
          <a:prstGeom prst="rect">
            <a:avLst/>
          </a:prstGeom>
          <a:noFill/>
          <a:ln/>
        </p:spPr>
        <p:txBody>
          <a:bodyPr wrap="square" lIns="0" tIns="0" rIns="0" bIns="0" rtlCol="0" anchor="t">
            <a:normAutofit/>
          </a:bodyPr>
          <a:lstStyle/>
          <a:p>
            <a:pPr algn="l" indent="0" marL="0">
              <a:lnSpc>
                <a:spcPct val="115000"/>
              </a:lnSpc>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5000"/>
              </a:lnSpc>
              <a:buNone/>
            </a:pPr>
            <a:r>
              <a:rPr lang="en-US" sz="900" dirty="0">
                <a:solidFill>
                  <a:srgbClr val="000000"/>
                </a:solidFill>
                <a:latin typeface="Open Sans" pitchFamily="34" charset="0"/>
                <a:ea typeface="Open Sans" pitchFamily="34" charset="-122"/>
                <a:cs typeface="Open Sans" pitchFamily="34" charset="-120"/>
              </a:rPr>
              <a:t> </a:t>
            </a:r>
            <a:pPr algn="l" indent="0" marL="0">
              <a:lnSpc>
                <a:spcPct val="115000"/>
              </a:lnSpc>
              <a:buNone/>
            </a:pPr>
            <a:r>
              <a:rPr lang="en-US" sz="900" b="1" dirty="0">
                <a:solidFill>
                  <a:srgbClr val="000000"/>
                </a:solidFill>
                <a:latin typeface="Open Sans Bold" pitchFamily="34" charset="0"/>
                <a:ea typeface="Open Sans Bold" pitchFamily="34" charset="-122"/>
                <a:cs typeface="Open Sans Bold" pitchFamily="34" charset="-120"/>
              </a:rPr>
              <a:t>RÈGLE DU JEU —</a:t>
            </a:r>
            <a:pPr algn="l" indent="0" marL="0">
              <a:lnSpc>
                <a:spcPct val="115000"/>
              </a:lnSpc>
              <a:buNone/>
            </a:pPr>
            <a:r>
              <a:rPr lang="en-US" sz="900" dirty="0">
                <a:solidFill>
                  <a:srgbClr val="000000"/>
                </a:solidFill>
                <a:latin typeface="Open Sans" pitchFamily="34" charset="0"/>
                <a:ea typeface="Open Sans" pitchFamily="34" charset="-122"/>
                <a:cs typeface="Open Sans" pitchFamily="34" charset="-120"/>
              </a:rPr>
              <a:t> Vous ne pouvez pas demander de l'aide. Vous ne pouvez pas utiliser votre téléphone. Vous ne pouvez pas dire que vous ne comprenez pas. Vous devez faire comme si vous aviez compris. </a:t>
            </a:r>
            <a:pPr algn="l" indent="0" marL="0">
              <a:lnSpc>
                <a:spcPct val="115000"/>
              </a:lnSpc>
              <a:buNone/>
            </a:pPr>
            <a:r>
              <a:rPr lang="en-US" sz="900" b="1" dirty="0">
                <a:solidFill>
                  <a:srgbClr val="000000"/>
                </a:solidFill>
                <a:latin typeface="Open Sans Bold" pitchFamily="34" charset="0"/>
                <a:ea typeface="Open Sans Bold" pitchFamily="34" charset="-122"/>
                <a:cs typeface="Open Sans Bold" pitchFamily="34" charset="-120"/>
              </a:rPr>
              <a:t>Comme Julien le fait chaque jour depuis 20 ans.</a:t>
            </a:r>
            <a:endParaRPr lang="en-US" sz="900" dirty="0"/>
          </a:p>
        </p:txBody>
      </p:sp>
      <p:sp>
        <p:nvSpPr>
          <p:cNvPr id="9" name="Text 6"/>
          <p:cNvSpPr/>
          <p:nvPr/>
        </p:nvSpPr>
        <p:spPr>
          <a:xfrm>
            <a:off x="581006" y="2080549"/>
            <a:ext cx="9527236" cy="297743"/>
          </a:xfrm>
          <a:prstGeom prst="rect">
            <a:avLst/>
          </a:prstGeom>
          <a:noFill/>
          <a:ln/>
        </p:spPr>
        <p:txBody>
          <a:bodyPr wrap="none" lIns="0" tIns="0" rIns="0" bIns="0" rtlCol="0" anchor="t"/>
          <a:lstStyle/>
          <a:p>
            <a:pPr algn="l" indent="0" marL="0">
              <a:lnSpc>
                <a:spcPct val="104000"/>
              </a:lnSpc>
              <a:buNone/>
            </a:pPr>
            <a:r>
              <a:rPr lang="en-US" sz="1850" dirty="0">
                <a:solidFill>
                  <a:srgbClr val="403CCF"/>
                </a:solidFill>
                <a:latin typeface="Libre Baskerville" pitchFamily="34" charset="0"/>
                <a:ea typeface="Libre Baskerville" pitchFamily="34" charset="-122"/>
                <a:cs typeface="Libre Baskerville" pitchFamily="34" charset="-120"/>
              </a:rPr>
              <a:t>Scénario 1 —  Le matin </a:t>
            </a:r>
            <a:endParaRPr lang="en-US" sz="1850" dirty="0"/>
          </a:p>
        </p:txBody>
      </p:sp>
      <p:sp>
        <p:nvSpPr>
          <p:cNvPr id="10" name="Text 7"/>
          <p:cNvSpPr/>
          <p:nvPr/>
        </p:nvSpPr>
        <p:spPr>
          <a:xfrm>
            <a:off x="581006" y="2412486"/>
            <a:ext cx="9527236" cy="223351"/>
          </a:xfrm>
          <a:prstGeom prst="rect">
            <a:avLst/>
          </a:prstGeom>
          <a:noFill/>
          <a:ln/>
        </p:spPr>
        <p:txBody>
          <a:bodyPr wrap="none" lIns="0" tIns="0" rIns="0" bIns="0" rtlCol="0" anchor="t"/>
          <a:lstStyle/>
          <a:p>
            <a:pPr algn="l" indent="0" marL="0">
              <a:lnSpc>
                <a:spcPct val="104000"/>
              </a:lnSpc>
              <a:buNone/>
            </a:pPr>
            <a:r>
              <a:rPr lang="en-US" sz="1400" dirty="0">
                <a:solidFill>
                  <a:srgbClr val="403CCF"/>
                </a:solidFill>
                <a:latin typeface="Libre Baskerville" pitchFamily="34" charset="0"/>
                <a:ea typeface="Libre Baskerville" pitchFamily="34" charset="-122"/>
                <a:cs typeface="Libre Baskerville" pitchFamily="34" charset="-120"/>
              </a:rPr>
              <a:t> Julien doit prendre le bus</a:t>
            </a:r>
            <a:endParaRPr lang="en-US" sz="1400" dirty="0"/>
          </a:p>
        </p:txBody>
      </p:sp>
      <p:sp>
        <p:nvSpPr>
          <p:cNvPr id="11" name="Text 8"/>
          <p:cNvSpPr/>
          <p:nvPr/>
        </p:nvSpPr>
        <p:spPr>
          <a:xfrm>
            <a:off x="581006" y="2764175"/>
            <a:ext cx="9527236" cy="327500"/>
          </a:xfrm>
          <a:prstGeom prst="rect">
            <a:avLst/>
          </a:prstGeom>
          <a:noFill/>
          <a:ln/>
        </p:spPr>
        <p:txBody>
          <a:bodyPr wrap="square" lIns="0" tIns="0" rIns="0" bIns="0" rtlCol="0" anchor="t">
            <a:normAutofit/>
          </a:bodyPr>
          <a:lstStyle/>
          <a:p>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Julien travaille en entrepôt au centre ville, son temps de trajet habituel est de 15 mns. Il doit pointer à </a:t>
            </a:r>
            <a:pPr algn="l" indent="0" marL="0">
              <a:lnSpc>
                <a:spcPct val="115000"/>
              </a:lnSpc>
              <a:buNone/>
            </a:pPr>
            <a:r>
              <a:rPr lang="en-US" sz="900" b="1" dirty="0">
                <a:solidFill>
                  <a:srgbClr val="49495A"/>
                </a:solidFill>
                <a:latin typeface="Open Sans Bold" pitchFamily="34" charset="0"/>
                <a:ea typeface="Open Sans Bold" pitchFamily="34" charset="-122"/>
                <a:cs typeface="Open Sans Bold" pitchFamily="34" charset="-120"/>
              </a:rPr>
              <a:t>8h45</a:t>
            </a:r>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 sinon c'est une absence injustifiée —</a:t>
            </a:r>
            <a:pPr algn="l" indent="0" marL="0">
              <a:lnSpc>
                <a:spcPct val="115000"/>
              </a:lnSpc>
              <a:buNone/>
            </a:pPr>
            <a:r>
              <a:rPr lang="en-US" sz="900" b="1" dirty="0">
                <a:solidFill>
                  <a:srgbClr val="49495A"/>
                </a:solidFill>
                <a:latin typeface="Open Sans Bold" pitchFamily="34" charset="0"/>
                <a:ea typeface="Open Sans Bold" pitchFamily="34" charset="-122"/>
                <a:cs typeface="Open Sans Bold" pitchFamily="34" charset="-120"/>
              </a:rPr>
              <a:t>c'est</a:t>
            </a:r>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 </a:t>
            </a:r>
            <a:pPr algn="l" indent="0" marL="0">
              <a:lnSpc>
                <a:spcPct val="115000"/>
              </a:lnSpc>
              <a:buNone/>
            </a:pPr>
            <a:r>
              <a:rPr lang="en-US" sz="900" b="1" dirty="0">
                <a:solidFill>
                  <a:srgbClr val="49495A"/>
                </a:solidFill>
                <a:latin typeface="Open Sans Bold" pitchFamily="34" charset="0"/>
                <a:ea typeface="Open Sans Bold" pitchFamily="34" charset="-122"/>
                <a:cs typeface="Open Sans Bold" pitchFamily="34" charset="-120"/>
              </a:rPr>
              <a:t>la 3e fois ce mois-ci</a:t>
            </a:r>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 Son chef lui a dit que la prochaine, c'est le licenciement. Il est à l'arrêt de bus. Voici le panneau.</a:t>
            </a:r>
            <a:endParaRPr lang="en-US" sz="900" dirty="0"/>
          </a:p>
        </p:txBody>
      </p:sp>
      <p:sp>
        <p:nvSpPr>
          <p:cNvPr id="12" name="Text 9"/>
          <p:cNvSpPr/>
          <p:nvPr/>
        </p:nvSpPr>
        <p:spPr>
          <a:xfrm>
            <a:off x="759597" y="3284138"/>
            <a:ext cx="9348646" cy="824319"/>
          </a:xfrm>
          <a:prstGeom prst="rect">
            <a:avLst/>
          </a:prstGeom>
          <a:noFill/>
          <a:ln/>
        </p:spPr>
        <p:txBody>
          <a:bodyPr wrap="square" lIns="0" tIns="0" rIns="0" bIns="0" rtlCol="0" anchor="t">
            <a:normAutofit/>
          </a:bodyPr>
          <a:lstStyle/>
          <a:p>
            <a:pPr algn="l" indent="0" marL="0">
              <a:lnSpc>
                <a:spcPct val="115000"/>
              </a:lnSpc>
              <a:buNone/>
            </a:pPr>
            <a:r>
              <a:rPr lang="en-US" sz="900" b="1" dirty="0">
                <a:solidFill>
                  <a:srgbClr val="49495A"/>
                </a:solidFill>
                <a:latin typeface="Open Sans Bold" pitchFamily="34" charset="0"/>
                <a:ea typeface="Open Sans Bold" pitchFamily="34" charset="-122"/>
                <a:cs typeface="Open Sans Bold" pitchFamily="34" charset="-120"/>
              </a:rPr>
              <a:t>Lgn 47B — Dir. Ctr-Vl / Grd-Pl</a:t>
            </a:r>
            <a:endParaRPr lang="en-US" sz="900" dirty="0"/>
          </a:p>
          <a:p>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Dp. : 07h12 | 07h34 | 08h02 | 08h29 | 09h05</a:t>
            </a:r>
            <a:endParaRPr lang="en-US" sz="900" dirty="0"/>
          </a:p>
          <a:p>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Jrs ouv. sf. j.f. et dim. — Corr. T2 dir. Grd-Pl. (quai C)</a:t>
            </a:r>
            <a:endParaRPr lang="en-US" sz="900" dirty="0"/>
          </a:p>
          <a:p>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Trf. Zn. 2-3 — Vld. tkt. avant mnt. — Arr. Ctr-Vl : +18 min</a:t>
            </a:r>
            <a:endParaRPr lang="en-US" sz="900" dirty="0"/>
          </a:p>
          <a:p>
            <a:pPr algn="l" indent="0" marL="0">
              <a:lnSpc>
                <a:spcPct val="115000"/>
              </a:lnSpc>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 Perturbations : dév. itinéraire Lgn 47B sf. arr. Pl.-du-Mrché jus. au 15/09</a:t>
            </a:r>
            <a:endParaRPr lang="en-US" sz="900" dirty="0"/>
          </a:p>
        </p:txBody>
      </p:sp>
      <p:sp>
        <p:nvSpPr>
          <p:cNvPr id="13" name="Shape 10"/>
          <p:cNvSpPr/>
          <p:nvPr/>
        </p:nvSpPr>
        <p:spPr>
          <a:xfrm>
            <a:off x="581006" y="3187907"/>
            <a:ext cx="16702" cy="1016782"/>
          </a:xfrm>
          <a:prstGeom prst="roundRect">
            <a:avLst>
              <a:gd name="adj" fmla="val 50000"/>
            </a:avLst>
          </a:prstGeom>
          <a:solidFill>
            <a:srgbClr val="403CCF"/>
          </a:solidFill>
          <a:ln/>
        </p:spPr>
      </p:sp>
      <p:sp>
        <p:nvSpPr>
          <p:cNvPr id="14" name="Text 11"/>
          <p:cNvSpPr/>
          <p:nvPr/>
        </p:nvSpPr>
        <p:spPr>
          <a:xfrm>
            <a:off x="581006" y="4300920"/>
            <a:ext cx="9527236" cy="1214814"/>
          </a:xfrm>
          <a:prstGeom prst="rect">
            <a:avLst/>
          </a:prstGeom>
          <a:noFill/>
          <a:ln/>
        </p:spPr>
        <p:txBody>
          <a:bodyPr wrap="square" lIns="0" tIns="0" rIns="0" bIns="0" rtlCol="0" anchor="t"/>
          <a:lstStyle/>
          <a:p>
            <a:pPr algn="l" indent="0" marL="0">
              <a:lnSpc>
                <a:spcPct val="115000"/>
              </a:lnSpc>
              <a:spcAft>
                <a:spcPts val="750"/>
              </a:spcAft>
              <a:buNone/>
            </a:pPr>
            <a:r>
              <a:rPr lang="en-US" sz="900" b="1" dirty="0">
                <a:solidFill>
                  <a:srgbClr val="49495A"/>
                </a:solidFill>
                <a:latin typeface="Open Sans Bold" pitchFamily="34" charset="0"/>
                <a:ea typeface="Open Sans Bold" pitchFamily="34" charset="-122"/>
                <a:cs typeface="Open Sans Bold" pitchFamily="34" charset="-120"/>
              </a:rPr>
              <a:t>Tâche :</a:t>
            </a:r>
            <a:pPr algn="l" indent="0" marL="0">
              <a:lnSpc>
                <a:spcPct val="115000"/>
              </a:lnSpc>
              <a:spcAft>
                <a:spcPts val="750"/>
              </a:spcAft>
              <a:buNone/>
            </a:pPr>
            <a:r>
              <a:rPr lang="en-US" sz="900" dirty="0">
                <a:solidFill>
                  <a:srgbClr val="49495A"/>
                </a:solidFill>
                <a:latin typeface="Open Sans" pitchFamily="34" charset="0"/>
                <a:ea typeface="Open Sans" pitchFamily="34" charset="-122"/>
                <a:cs typeface="Open Sans" pitchFamily="34" charset="-120"/>
              </a:rPr>
              <a:t> Quel bus Julien doit-il prendre pour arriver à 8h45 ? Entourez-le.</a:t>
            </a:r>
            <a:endParaRPr lang="en-US" sz="900" dirty="0"/>
          </a:p>
          <a:p>
            <a:pPr algn="l" indent="0" marL="0">
              <a:lnSpc>
                <a:spcPct val="115000"/>
              </a:lnSpc>
              <a:spcAft>
                <a:spcPts val="750"/>
              </a:spcAft>
              <a:buNone/>
            </a:pPr>
            <a:r>
              <a:rPr lang="en-US" sz="900" dirty="0">
                <a:solidFill>
                  <a:srgbClr val="49495A"/>
                </a:solidFill>
                <a:latin typeface="Open Sans" pitchFamily="34" charset="0"/>
                <a:ea typeface="Open Sans" pitchFamily="34" charset="-122"/>
                <a:cs typeface="Open Sans" pitchFamily="34" charset="-120"/>
              </a:rPr>
              <a:t>Heure d'arrivée estimée : </a:t>
            </a:r>
            <a:pPr algn="l" indent="0" marL="0">
              <a:lnSpc>
                <a:spcPct val="115000"/>
              </a:lnSpc>
              <a:spcAft>
                <a:spcPts val="750"/>
              </a:spcAft>
              <a:buNone/>
            </a:pPr>
            <a:r>
              <a:rPr lang="en-US" sz="900" u="sng" dirty="0">
                <a:solidFill>
                  <a:srgbClr val="49495A"/>
                </a:solidFill>
                <a:latin typeface="Open Sans" pitchFamily="34" charset="0"/>
                <a:ea typeface="Open Sans" pitchFamily="34" charset="-122"/>
                <a:cs typeface="Open Sans" pitchFamily="34" charset="-120"/>
              </a:rPr>
              <a:t>              </a:t>
            </a:r>
            <a:endParaRPr lang="en-US" sz="900" dirty="0"/>
          </a:p>
          <a:p>
            <a:pPr algn="l" indent="0" marL="0">
              <a:lnSpc>
                <a:spcPct val="115000"/>
              </a:lnSpc>
              <a:spcAft>
                <a:spcPts val="750"/>
              </a:spcAft>
              <a:buNone/>
            </a:pPr>
            <a:r>
              <a:rPr lang="en-US" sz="900" dirty="0">
                <a:solidFill>
                  <a:srgbClr val="49495A"/>
                </a:solidFill>
                <a:latin typeface="Open Sans" pitchFamily="34" charset="0"/>
                <a:ea typeface="Open Sans" pitchFamily="34" charset="-122"/>
                <a:cs typeface="Open Sans" pitchFamily="34" charset="-120"/>
              </a:rPr>
              <a:t>L'arrêt Place-du-Marché est-il desservi aujourd'hui ?    ☐ Oui    ☐ Non    ☐ Je ne sais pas</a:t>
            </a:r>
            <a:endParaRPr lang="en-US" sz="900" dirty="0"/>
          </a:p>
          <a:p>
            <a:pPr algn="l" indent="0" marL="0">
              <a:lnSpc>
                <a:spcPct val="115000"/>
              </a:lnSpc>
              <a:spcAft>
                <a:spcPts val="750"/>
              </a:spcAft>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5000"/>
              </a:lnSpc>
              <a:spcAft>
                <a:spcPts val="750"/>
              </a:spcAft>
              <a:buNone/>
            </a:pPr>
            <a:r>
              <a:rPr lang="en-US" sz="900" dirty="0">
                <a:solidFill>
                  <a:srgbClr val="49495A"/>
                </a:solidFill>
                <a:latin typeface="Open Sans" pitchFamily="34" charset="0"/>
                <a:ea typeface="Open Sans" pitchFamily="34" charset="-122"/>
                <a:cs typeface="Open Sans" pitchFamily="34" charset="-120"/>
              </a:rPr>
              <a:t> </a:t>
            </a:r>
            <a:pPr algn="l" indent="0" marL="0">
              <a:lnSpc>
                <a:spcPct val="115000"/>
              </a:lnSpc>
              <a:spcAft>
                <a:spcPts val="750"/>
              </a:spcAft>
              <a:buNone/>
            </a:pPr>
            <a:r>
              <a:rPr lang="en-US" sz="900" b="1" dirty="0">
                <a:solidFill>
                  <a:srgbClr val="49495A"/>
                </a:solidFill>
                <a:latin typeface="Open Sans Bold" pitchFamily="34" charset="0"/>
                <a:ea typeface="Open Sans Bold" pitchFamily="34" charset="-122"/>
                <a:cs typeface="Open Sans Bold" pitchFamily="34" charset="-120"/>
              </a:rPr>
              <a:t>Êtes-vous certain(e) de votre réponse ?</a:t>
            </a:r>
            <a:pPr algn="l" indent="0" marL="0">
              <a:lnSpc>
                <a:spcPct val="115000"/>
              </a:lnSpc>
              <a:spcAft>
                <a:spcPts val="750"/>
              </a:spcAft>
              <a:buNone/>
            </a:pPr>
            <a:r>
              <a:rPr lang="en-US" sz="900" dirty="0">
                <a:solidFill>
                  <a:srgbClr val="49495A"/>
                </a:solidFill>
                <a:latin typeface="Open Sans" pitchFamily="34" charset="0"/>
                <a:ea typeface="Open Sans" pitchFamily="34" charset="-122"/>
                <a:cs typeface="Open Sans" pitchFamily="34" charset="-120"/>
              </a:rPr>
              <a:t>    ☐ Oui    ☐ Non    ☐ Franchement j'hésite</a:t>
            </a:r>
            <a:endParaRPr lang="en-US" sz="900" dirty="0"/>
          </a:p>
          <a:p>
            <a:pPr algn="l" indent="0" marL="0">
              <a:lnSpc>
                <a:spcPct val="115000"/>
              </a:lnSpc>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 </a:t>
            </a:r>
            <a:pPr algn="l" indent="0" marL="0">
              <a:lnSpc>
                <a:spcPct val="115000"/>
              </a:lnSpc>
              <a:buNone/>
            </a:pPr>
            <a:r>
              <a:rPr lang="en-US" sz="900" b="1" dirty="0">
                <a:solidFill>
                  <a:srgbClr val="49495A"/>
                </a:solidFill>
                <a:latin typeface="Open Sans Bold" pitchFamily="34" charset="0"/>
                <a:ea typeface="Open Sans Bold" pitchFamily="34" charset="-122"/>
                <a:cs typeface="Open Sans Bold" pitchFamily="34" charset="-120"/>
              </a:rPr>
              <a:t>Si Julien se trompe de bus, que risque-t-il concrètement ?</a:t>
            </a:r>
            <a:pPr algn="l" indent="0" marL="0">
              <a:lnSpc>
                <a:spcPct val="115000"/>
              </a:lnSpc>
              <a:buNone/>
            </a:pPr>
            <a:r>
              <a:rPr lang="en-US" sz="900" dirty="0">
                <a:solidFill>
                  <a:srgbClr val="49495A"/>
                </a:solidFill>
                <a:latin typeface="Open Sans" pitchFamily="34" charset="0"/>
                <a:ea typeface="Open Sans" pitchFamily="34" charset="-122"/>
                <a:cs typeface="Open Sans" pitchFamily="34" charset="-120"/>
              </a:rPr>
              <a:t> </a:t>
            </a:r>
            <a:pPr algn="l" indent="0" marL="0">
              <a:lnSpc>
                <a:spcPct val="115000"/>
              </a:lnSpc>
              <a:buNone/>
            </a:pPr>
            <a:r>
              <a:rPr lang="en-US" sz="900" u="sng" dirty="0">
                <a:solidFill>
                  <a:srgbClr val="49495A"/>
                </a:solidFill>
                <a:latin typeface="Open Sans" pitchFamily="34" charset="0"/>
                <a:ea typeface="Open Sans" pitchFamily="34" charset="-122"/>
                <a:cs typeface="Open Sans" pitchFamily="34" charset="-120"/>
              </a:rPr>
              <a:t>                              </a:t>
            </a:r>
            <a:endParaRPr lang="en-US" sz="900" dirty="0"/>
          </a:p>
        </p:txBody>
      </p:sp>
      <p:sp>
        <p:nvSpPr>
          <p:cNvPr id="15" name="Shape 12"/>
          <p:cNvSpPr/>
          <p:nvPr/>
        </p:nvSpPr>
        <p:spPr>
          <a:xfrm>
            <a:off x="581006" y="5611965"/>
            <a:ext cx="9527236" cy="549546"/>
          </a:xfrm>
          <a:prstGeom prst="roundRect">
            <a:avLst>
              <a:gd name="adj" fmla="val 3251"/>
            </a:avLst>
          </a:prstGeom>
          <a:solidFill>
            <a:srgbClr val="FFB3B4"/>
          </a:solidFill>
          <a:ln/>
        </p:spPr>
      </p:sp>
      <p:pic>
        <p:nvPicPr>
          <p:cNvPr id="16" name="Image 1" descr="preencoded.png">    </p:cNvPr>
          <p:cNvPicPr>
            <a:picLocks noChangeAspect="1"/>
          </p:cNvPicPr>
          <p:nvPr/>
        </p:nvPicPr>
        <p:blipFill>
          <a:blip r:embed="rId2"/>
          <a:stretch>
            <a:fillRect/>
          </a:stretch>
        </p:blipFill>
        <p:spPr>
          <a:xfrm>
            <a:off x="700096" y="5734386"/>
            <a:ext cx="148840" cy="119115"/>
          </a:xfrm>
          <a:prstGeom prst="rect">
            <a:avLst/>
          </a:prstGeom>
        </p:spPr>
      </p:pic>
      <p:sp>
        <p:nvSpPr>
          <p:cNvPr id="17" name="Text 13"/>
          <p:cNvSpPr/>
          <p:nvPr/>
        </p:nvSpPr>
        <p:spPr>
          <a:xfrm>
            <a:off x="968025" y="5727251"/>
            <a:ext cx="9021128" cy="327500"/>
          </a:xfrm>
          <a:prstGeom prst="rect">
            <a:avLst/>
          </a:prstGeom>
          <a:noFill/>
          <a:ln/>
        </p:spPr>
        <p:txBody>
          <a:bodyPr wrap="square" lIns="0" tIns="0" rIns="0" bIns="0" rtlCol="0" anchor="t">
            <a:normAutofit/>
          </a:bodyPr>
          <a:lstStyle/>
          <a:p>
            <a:pPr algn="l" indent="0" marL="0">
              <a:lnSpc>
                <a:spcPct val="115000"/>
              </a:lnSpc>
              <a:buNone/>
            </a:pPr>
            <a:r>
              <a:rPr lang="en-US" sz="900" dirty="0">
                <a:solidFill>
                  <a:srgbClr val="000000"/>
                </a:solidFill>
                <a:latin typeface="Open Sans" pitchFamily="34" charset="0"/>
                <a:ea typeface="Open Sans" pitchFamily="34" charset="-122"/>
                <a:cs typeface="Open Sans" pitchFamily="34" charset="-120"/>
              </a:rPr>
              <a:t>Julien vit ces 3 situations </a:t>
            </a:r>
            <a:pPr algn="l" indent="0" marL="0">
              <a:lnSpc>
                <a:spcPct val="115000"/>
              </a:lnSpc>
              <a:buNone/>
            </a:pPr>
            <a:r>
              <a:rPr lang="en-US" sz="900" b="1" dirty="0">
                <a:solidFill>
                  <a:srgbClr val="000000"/>
                </a:solidFill>
                <a:latin typeface="Open Sans Bold" pitchFamily="34" charset="0"/>
                <a:ea typeface="Open Sans Bold" pitchFamily="34" charset="-122"/>
                <a:cs typeface="Open Sans Bold" pitchFamily="34" charset="-120"/>
              </a:rPr>
              <a:t>CHAQUE JOUR depuis 20 ans</a:t>
            </a:r>
            <a:pPr algn="l" indent="0" marL="0">
              <a:lnSpc>
                <a:spcPct val="115000"/>
              </a:lnSpc>
              <a:buNone/>
            </a:pPr>
            <a:r>
              <a:rPr lang="en-US" sz="900" dirty="0">
                <a:solidFill>
                  <a:srgbClr val="000000"/>
                </a:solidFill>
                <a:latin typeface="Open Sans" pitchFamily="34" charset="0"/>
                <a:ea typeface="Open Sans" pitchFamily="34" charset="-122"/>
                <a:cs typeface="Open Sans" pitchFamily="34" charset="-120"/>
              </a:rPr>
              <a:t>. Il n'a jamais dit à personne qu'il ne savait pas lire. Pas à sa femme. Pas à ses enfants. Pas à son chef. </a:t>
            </a:r>
            <a:pPr algn="l" indent="0" marL="0">
              <a:lnSpc>
                <a:spcPct val="115000"/>
              </a:lnSpc>
              <a:buNone/>
            </a:pPr>
            <a:r>
              <a:rPr lang="en-US" sz="900" b="1" dirty="0">
                <a:solidFill>
                  <a:srgbClr val="000000"/>
                </a:solidFill>
                <a:latin typeface="Open Sans Bold" pitchFamily="34" charset="0"/>
                <a:ea typeface="Open Sans Bold" pitchFamily="34" charset="-122"/>
                <a:cs typeface="Open Sans Bold" pitchFamily="34" charset="-120"/>
              </a:rPr>
              <a:t>La honte est plus lourde que les obstacles.</a:t>
            </a:r>
            <a:endParaRPr lang="en-US" sz="900" dirty="0"/>
          </a:p>
        </p:txBody>
      </p:sp>
      <p:sp>
        <p:nvSpPr>
          <p:cNvPr id="18" name="Text 14"/>
          <p:cNvSpPr/>
          <p:nvPr/>
        </p:nvSpPr>
        <p:spPr>
          <a:xfrm>
            <a:off x="581006" y="6257743"/>
            <a:ext cx="10061703" cy="169319"/>
          </a:xfrm>
          <a:prstGeom prst="rect">
            <a:avLst/>
          </a:prstGeom>
          <a:noFill/>
          <a:ln/>
        </p:spPr>
        <p:txBody>
          <a:bodyPr wrap="none" lIns="0" tIns="0" rIns="0" bIns="0" rtlCol="0" anchor="t"/>
          <a:lstStyle/>
          <a:p>
            <a:pPr algn="l" indent="0" marL="0">
              <a:lnSpc>
                <a:spcPct val="115000"/>
              </a:lnSpc>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5000"/>
              </a:lnSpc>
              <a:buNone/>
            </a:pPr>
            <a:r>
              <a:rPr lang="en-US" sz="900" i="1" dirty="0">
                <a:solidFill>
                  <a:srgbClr val="49495A"/>
                </a:solidFill>
                <a:latin typeface="Open Sans" pitchFamily="34" charset="0"/>
                <a:ea typeface="Open Sans" pitchFamily="34" charset="-122"/>
                <a:cs typeface="Open Sans" pitchFamily="34" charset="-120"/>
              </a:rPr>
              <a:t> Suite : Scénario 2 — Au travail (page suivante)</a:t>
            </a:r>
            <a:endParaRPr lang="en-US" sz="900" dirty="0"/>
          </a:p>
        </p:txBody>
      </p:sp>
      <p:sp>
        <p:nvSpPr>
          <p:cNvPr id="19" name="Text 15"/>
          <p:cNvSpPr/>
          <p:nvPr/>
        </p:nvSpPr>
        <p:spPr>
          <a:xfrm>
            <a:off x="46540" y="6523293"/>
            <a:ext cx="10061703" cy="130948"/>
          </a:xfrm>
          <a:prstGeom prst="rect">
            <a:avLst/>
          </a:prstGeom>
          <a:noFill/>
          <a:ln/>
        </p:spPr>
        <p:txBody>
          <a:bodyPr wrap="none" lIns="0" tIns="0" rIns="0" bIns="0" rtlCol="0" anchor="t"/>
          <a:lstStyle/>
          <a:p>
            <a:pPr algn="r" indent="0" marL="0">
              <a:lnSpc>
                <a:spcPct val="115000"/>
              </a:lnSpc>
              <a:buNone/>
            </a:pPr>
            <a:r>
              <a:rPr lang="en-US" sz="750" dirty="0">
                <a:solidFill>
                  <a:srgbClr val="49495A"/>
                </a:solidFill>
                <a:latin typeface="Open Sans" pitchFamily="34" charset="0"/>
                <a:ea typeface="Open Sans" pitchFamily="34" charset="-122"/>
                <a:cs typeface="Open Sans" pitchFamily="34" charset="-120"/>
              </a:rPr>
              <a:t>— 4 / 14 —</a:t>
            </a:r>
            <a:endParaRPr lang="en-US" sz="750" dirty="0"/>
          </a:p>
        </p:txBody>
      </p:sp>
      <p:pic>
        <p:nvPicPr>
          <p:cNvPr id="20" name="Image 2" descr="preencoded.png">    </p:cNvPr>
          <p:cNvPicPr>
            <a:picLocks noChangeAspect="1"/>
          </p:cNvPicPr>
          <p:nvPr/>
        </p:nvPicPr>
        <p:blipFill>
          <a:blip r:embed="rId3"/>
          <a:stretch>
            <a:fillRect/>
          </a:stretch>
        </p:blipFill>
        <p:spPr>
          <a:xfrm>
            <a:off x="581006" y="6750472"/>
            <a:ext cx="1028222" cy="3413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81006" y="455664"/>
            <a:ext cx="2260088" cy="176888"/>
          </a:xfrm>
          <a:prstGeom prst="roundRect">
            <a:avLst>
              <a:gd name="adj" fmla="val 7903"/>
            </a:avLst>
          </a:prstGeom>
          <a:solidFill>
            <a:srgbClr val="D7D6F5"/>
          </a:solidFill>
          <a:ln/>
        </p:spPr>
      </p:sp>
      <p:sp>
        <p:nvSpPr>
          <p:cNvPr id="3" name="Text 1"/>
          <p:cNvSpPr/>
          <p:nvPr/>
        </p:nvSpPr>
        <p:spPr>
          <a:xfrm>
            <a:off x="650859" y="490554"/>
            <a:ext cx="2654849" cy="107108"/>
          </a:xfrm>
          <a:prstGeom prst="rect">
            <a:avLst/>
          </a:prstGeom>
          <a:noFill/>
          <a:ln/>
        </p:spPr>
        <p:txBody>
          <a:bodyPr wrap="none" lIns="0" tIns="0" rIns="0" bIns="0" rtlCol="0" anchor="t"/>
          <a:lstStyle/>
          <a:p>
            <a:pPr algn="l" indent="0" marL="0">
              <a:lnSpc>
                <a:spcPct val="96000"/>
              </a:lnSpc>
              <a:buNone/>
            </a:pPr>
            <a:r>
              <a:rPr lang="en-US" sz="700" dirty="0">
                <a:solidFill>
                  <a:srgbClr val="49495A"/>
                </a:solidFill>
                <a:latin typeface="Open Sans" pitchFamily="34" charset="0"/>
                <a:ea typeface="Open Sans" pitchFamily="34" charset="-122"/>
                <a:cs typeface="Open Sans" pitchFamily="34" charset="-120"/>
              </a:rPr>
              <a:t> — STATION 1 ILLETTRISME | FICHE PARTICIPANT</a:t>
            </a:r>
            <a:endParaRPr lang="en-US" sz="700" dirty="0"/>
          </a:p>
        </p:txBody>
      </p:sp>
      <p:sp>
        <p:nvSpPr>
          <p:cNvPr id="4" name="Text 2"/>
          <p:cNvSpPr/>
          <p:nvPr/>
        </p:nvSpPr>
        <p:spPr>
          <a:xfrm>
            <a:off x="581006" y="665267"/>
            <a:ext cx="9527236" cy="369699"/>
          </a:xfrm>
          <a:prstGeom prst="rect">
            <a:avLst/>
          </a:prstGeom>
          <a:noFill/>
          <a:ln/>
        </p:spPr>
        <p:txBody>
          <a:bodyPr wrap="none" lIns="0" tIns="0" rIns="0" bIns="0" rtlCol="0" anchor="t"/>
          <a:lstStyle/>
          <a:p>
            <a:pPr algn="l" indent="0" marL="0">
              <a:lnSpc>
                <a:spcPct val="104000"/>
              </a:lnSpc>
              <a:buNone/>
            </a:pPr>
            <a:r>
              <a:rPr lang="en-US" sz="22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2250" dirty="0">
                <a:solidFill>
                  <a:srgbClr val="403CCF"/>
                </a:solidFill>
                <a:latin typeface="Libre Baskerville" pitchFamily="34" charset="0"/>
                <a:ea typeface="Libre Baskerville" pitchFamily="34" charset="-122"/>
                <a:cs typeface="Libre Baskerville" pitchFamily="34" charset="-120"/>
              </a:rPr>
              <a:t> Station 1 — La journée de Julien</a:t>
            </a:r>
            <a:endParaRPr lang="en-US" sz="2250" dirty="0"/>
          </a:p>
        </p:txBody>
      </p:sp>
      <p:sp>
        <p:nvSpPr>
          <p:cNvPr id="5" name="Text 3"/>
          <p:cNvSpPr/>
          <p:nvPr/>
        </p:nvSpPr>
        <p:spPr>
          <a:xfrm>
            <a:off x="581006" y="1067682"/>
            <a:ext cx="9527236" cy="182022"/>
          </a:xfrm>
          <a:prstGeom prst="rect">
            <a:avLst/>
          </a:prstGeom>
          <a:noFill/>
          <a:ln/>
        </p:spPr>
        <p:txBody>
          <a:bodyPr wrap="none" lIns="0" tIns="0" rIns="0" bIns="0" rtlCol="0" anchor="t"/>
          <a:lstStyle/>
          <a:p>
            <a:pPr algn="l" indent="0" marL="0">
              <a:lnSpc>
                <a:spcPct val="104000"/>
              </a:lnSpc>
              <a:buNone/>
            </a:pPr>
            <a:r>
              <a:rPr lang="en-US" sz="1100" dirty="0">
                <a:solidFill>
                  <a:srgbClr val="403CCF"/>
                </a:solidFill>
                <a:latin typeface="Libre Baskerville" pitchFamily="34" charset="0"/>
                <a:ea typeface="Libre Baskerville" pitchFamily="34" charset="-122"/>
                <a:cs typeface="Libre Baskerville" pitchFamily="34" charset="-120"/>
              </a:rPr>
              <a:t>Scénario 2 — Le soir </a:t>
            </a:r>
            <a:endParaRPr lang="en-US" sz="1100" dirty="0"/>
          </a:p>
        </p:txBody>
      </p:sp>
      <p:sp>
        <p:nvSpPr>
          <p:cNvPr id="6" name="Shape 4"/>
          <p:cNvSpPr/>
          <p:nvPr/>
        </p:nvSpPr>
        <p:spPr>
          <a:xfrm>
            <a:off x="581006" y="1372560"/>
            <a:ext cx="9527236" cy="536669"/>
          </a:xfrm>
          <a:prstGeom prst="roundRect">
            <a:avLst>
              <a:gd name="adj" fmla="val 3256"/>
            </a:avLst>
          </a:prstGeom>
          <a:solidFill>
            <a:srgbClr val="FFB3B4"/>
          </a:solidFill>
          <a:ln/>
        </p:spPr>
      </p:sp>
      <p:pic>
        <p:nvPicPr>
          <p:cNvPr id="7" name="Image 0" descr="preencoded.png">    </p:cNvPr>
          <p:cNvPicPr>
            <a:picLocks noChangeAspect="1"/>
          </p:cNvPicPr>
          <p:nvPr/>
        </p:nvPicPr>
        <p:blipFill>
          <a:blip r:embed="rId1"/>
          <a:stretch>
            <a:fillRect/>
          </a:stretch>
        </p:blipFill>
        <p:spPr>
          <a:xfrm>
            <a:off x="697486" y="1492893"/>
            <a:ext cx="145621" cy="116504"/>
          </a:xfrm>
          <a:prstGeom prst="rect">
            <a:avLst/>
          </a:prstGeom>
        </p:spPr>
      </p:pic>
      <p:sp>
        <p:nvSpPr>
          <p:cNvPr id="8" name="Text 5"/>
          <p:cNvSpPr/>
          <p:nvPr/>
        </p:nvSpPr>
        <p:spPr>
          <a:xfrm>
            <a:off x="959587" y="1483496"/>
            <a:ext cx="9032176" cy="322976"/>
          </a:xfrm>
          <a:prstGeom prst="rect">
            <a:avLst/>
          </a:prstGeom>
          <a:noFill/>
          <a:ln/>
        </p:spPr>
        <p:txBody>
          <a:bodyPr wrap="square" lIns="0" tIns="0" rIns="0" bIns="0" rtlCol="0" anchor="t">
            <a:normAutofit/>
          </a:bodyPr>
          <a:lstStyle/>
          <a:p>
            <a:pPr algn="l" indent="0" marL="0">
              <a:lnSpc>
                <a:spcPct val="114000"/>
              </a:lnSpc>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4000"/>
              </a:lnSpc>
              <a:buNone/>
            </a:pPr>
            <a:r>
              <a:rPr lang="en-US" sz="900" dirty="0">
                <a:solidFill>
                  <a:srgbClr val="000000"/>
                </a:solidFill>
                <a:latin typeface="Open Sans" pitchFamily="34" charset="0"/>
                <a:ea typeface="Open Sans" pitchFamily="34" charset="-122"/>
                <a:cs typeface="Open Sans" pitchFamily="34" charset="-120"/>
              </a:rPr>
              <a:t> </a:t>
            </a:r>
            <a:pPr algn="l" indent="0" marL="0">
              <a:lnSpc>
                <a:spcPct val="114000"/>
              </a:lnSpc>
              <a:buNone/>
            </a:pPr>
            <a:r>
              <a:rPr lang="en-US" sz="900" b="1" dirty="0">
                <a:solidFill>
                  <a:srgbClr val="000000"/>
                </a:solidFill>
                <a:latin typeface="Open Sans Bold" pitchFamily="34" charset="0"/>
                <a:ea typeface="Open Sans Bold" pitchFamily="34" charset="-122"/>
                <a:cs typeface="Open Sans Bold" pitchFamily="34" charset="-120"/>
              </a:rPr>
              <a:t>RÈGLE DU JEU —</a:t>
            </a:r>
            <a:pPr algn="l" indent="0" marL="0">
              <a:lnSpc>
                <a:spcPct val="114000"/>
              </a:lnSpc>
              <a:buNone/>
            </a:pPr>
            <a:r>
              <a:rPr lang="en-US" sz="900" dirty="0">
                <a:solidFill>
                  <a:srgbClr val="000000"/>
                </a:solidFill>
                <a:latin typeface="Open Sans" pitchFamily="34" charset="0"/>
                <a:ea typeface="Open Sans" pitchFamily="34" charset="-122"/>
                <a:cs typeface="Open Sans" pitchFamily="34" charset="-120"/>
              </a:rPr>
              <a:t> Vous ne pouvez pas demander de l'aide. Vous ne pouvez pas utiliser votre téléphone. Faites comme si vous aviez compris. Comme Julien le fait chaque jour depuis 20 ans.</a:t>
            </a:r>
            <a:endParaRPr lang="en-US" sz="900" dirty="0"/>
          </a:p>
        </p:txBody>
      </p:sp>
      <p:sp>
        <p:nvSpPr>
          <p:cNvPr id="9" name="Text 6"/>
          <p:cNvSpPr/>
          <p:nvPr/>
        </p:nvSpPr>
        <p:spPr>
          <a:xfrm>
            <a:off x="581006" y="2032085"/>
            <a:ext cx="9527236" cy="291218"/>
          </a:xfrm>
          <a:prstGeom prst="rect">
            <a:avLst/>
          </a:prstGeom>
          <a:noFill/>
          <a:ln/>
        </p:spPr>
        <p:txBody>
          <a:bodyPr wrap="none" lIns="0" tIns="0" rIns="0" bIns="0" rtlCol="0" anchor="t"/>
          <a:lstStyle/>
          <a:p>
            <a:pPr algn="l" indent="0" marL="0">
              <a:lnSpc>
                <a:spcPct val="104000"/>
              </a:lnSpc>
              <a:buNone/>
            </a:pPr>
            <a:r>
              <a:rPr lang="en-US" sz="1800" dirty="0">
                <a:solidFill>
                  <a:srgbClr val="403CCF"/>
                </a:solidFill>
                <a:latin typeface="Libre Baskerville" pitchFamily="34" charset="0"/>
                <a:ea typeface="Libre Baskerville" pitchFamily="34" charset="-122"/>
                <a:cs typeface="Libre Baskerville" pitchFamily="34" charset="-120"/>
              </a:rPr>
              <a:t>22h15 — L'enfant de Julien a de la fièvre</a:t>
            </a:r>
            <a:endParaRPr lang="en-US" sz="1800" dirty="0"/>
          </a:p>
        </p:txBody>
      </p:sp>
      <p:sp>
        <p:nvSpPr>
          <p:cNvPr id="10" name="Text 7"/>
          <p:cNvSpPr/>
          <p:nvPr/>
        </p:nvSpPr>
        <p:spPr>
          <a:xfrm>
            <a:off x="581006" y="2446159"/>
            <a:ext cx="9527236" cy="317407"/>
          </a:xfrm>
          <a:prstGeom prst="rect">
            <a:avLst/>
          </a:prstGeom>
          <a:noFill/>
          <a:ln/>
        </p:spPr>
        <p:txBody>
          <a:bodyPr wrap="square" lIns="0" tIns="0" rIns="0" bIns="0" rtlCol="0" anchor="t">
            <a:normAutofit/>
          </a:bodyPr>
          <a:lstStyle/>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Julien rentre du travail. Sa femme est en déplacement. Son fils de 7 ans (26 kg) pleure, il a 39,2°C. Julien trouve dans l'armoire à pharmacie un médicament. Il n'y a pas d'autre boîte. Il est 22h15. Le médecin ne répond pas. Voici la notice.</a:t>
            </a:r>
            <a:endParaRPr lang="en-US" sz="900" dirty="0"/>
          </a:p>
        </p:txBody>
      </p:sp>
      <p:sp>
        <p:nvSpPr>
          <p:cNvPr id="11" name="Text 8"/>
          <p:cNvSpPr/>
          <p:nvPr/>
        </p:nvSpPr>
        <p:spPr>
          <a:xfrm>
            <a:off x="755682" y="2947850"/>
            <a:ext cx="9352560" cy="1116494"/>
          </a:xfrm>
          <a:prstGeom prst="rect">
            <a:avLst/>
          </a:prstGeom>
          <a:noFill/>
          <a:ln/>
        </p:spPr>
        <p:txBody>
          <a:bodyPr wrap="square" lIns="0" tIns="0" rIns="0" bIns="0" rtlCol="0" anchor="t">
            <a:normAutofit/>
          </a:bodyPr>
          <a:lstStyle/>
          <a:p>
            <a:pPr algn="l" indent="0" marL="0">
              <a:lnSpc>
                <a:spcPct val="114000"/>
              </a:lnSpc>
              <a:buNone/>
            </a:pPr>
            <a:r>
              <a:rPr lang="en-US" sz="900" b="1" dirty="0">
                <a:solidFill>
                  <a:srgbClr val="49495A"/>
                </a:solidFill>
                <a:latin typeface="Open Sans Bold" pitchFamily="34" charset="0"/>
                <a:ea typeface="Open Sans Bold" pitchFamily="34" charset="-122"/>
                <a:cs typeface="Open Sans Bold" pitchFamily="34" charset="-120"/>
              </a:rPr>
              <a:t>DOLIPRANE</a:t>
            </a:r>
            <a:pPr algn="l" indent="0" marL="0">
              <a:lnSpc>
                <a:spcPct val="114000"/>
              </a:lnSpc>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4000"/>
              </a:lnSpc>
              <a:buNone/>
            </a:pPr>
            <a:r>
              <a:rPr lang="en-US" sz="900" b="1" dirty="0">
                <a:solidFill>
                  <a:srgbClr val="49495A"/>
                </a:solidFill>
                <a:latin typeface="Open Sans Bold" pitchFamily="34" charset="0"/>
                <a:ea typeface="Open Sans Bold" pitchFamily="34" charset="-122"/>
                <a:cs typeface="Open Sans Bold" pitchFamily="34" charset="-120"/>
              </a:rPr>
              <a:t> 2,4% suspension buvable — Paracétamol</a:t>
            </a:r>
            <a:endParaRPr lang="en-US" sz="900" dirty="0"/>
          </a:p>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Posologie pédiatrique : la dose recommandée est de 15 mg/kg de poids corporel par prise, à renouveler si nécessaire toutes les 6 heures (intervalle minimum), sans dépasser 4 prises par période de 24 heures et sans dépasser la dose journalière maximale de 60 mg/kg/j.</a:t>
            </a:r>
            <a:endParaRPr lang="en-US" sz="900" dirty="0"/>
          </a:p>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Mode d'administration : agiter avant emploi. Utiliser exclusivement la seringue doseuse graduée fournie (graduation en kg). Ne pas utiliser de cuillère à soupe.</a:t>
            </a:r>
            <a:endParaRPr lang="en-US" sz="900" dirty="0"/>
          </a:p>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Contre-indications : insuffisance hépatocellulaire sévère. En cas de surdosage (même asymptomatique), appeler immédiatement le 15 ou le centre antipoison (0 800 59 59 59).</a:t>
            </a:r>
            <a:endParaRPr lang="en-US" sz="900" dirty="0"/>
          </a:p>
          <a:p>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Poids de l'enfant : 26 kg.</a:t>
            </a:r>
            <a:endParaRPr lang="en-US" sz="900" dirty="0"/>
          </a:p>
        </p:txBody>
      </p:sp>
      <p:sp>
        <p:nvSpPr>
          <p:cNvPr id="12" name="Shape 9"/>
          <p:cNvSpPr/>
          <p:nvPr/>
        </p:nvSpPr>
        <p:spPr>
          <a:xfrm>
            <a:off x="581006" y="2855708"/>
            <a:ext cx="16702" cy="1300778"/>
          </a:xfrm>
          <a:prstGeom prst="roundRect">
            <a:avLst>
              <a:gd name="adj" fmla="val 50000"/>
            </a:avLst>
          </a:prstGeom>
          <a:solidFill>
            <a:srgbClr val="403CCF"/>
          </a:solidFill>
          <a:ln/>
        </p:spPr>
      </p:sp>
      <p:sp>
        <p:nvSpPr>
          <p:cNvPr id="13" name="Text 10"/>
          <p:cNvSpPr/>
          <p:nvPr/>
        </p:nvSpPr>
        <p:spPr>
          <a:xfrm>
            <a:off x="581006" y="4248628"/>
            <a:ext cx="9527236" cy="1424069"/>
          </a:xfrm>
          <a:prstGeom prst="rect">
            <a:avLst/>
          </a:prstGeom>
          <a:noFill/>
          <a:ln/>
        </p:spPr>
        <p:txBody>
          <a:bodyPr wrap="square" lIns="0" tIns="0" rIns="0" bIns="0" rtlCol="0" anchor="t"/>
          <a:lstStyle/>
          <a:p>
            <a:pPr algn="l" indent="0" marL="0">
              <a:lnSpc>
                <a:spcPct val="114000"/>
              </a:lnSpc>
              <a:spcAft>
                <a:spcPts val="700"/>
              </a:spcAft>
              <a:buNone/>
            </a:pPr>
            <a:r>
              <a:rPr lang="en-US" sz="900" b="1" dirty="0">
                <a:solidFill>
                  <a:srgbClr val="49495A"/>
                </a:solidFill>
                <a:latin typeface="Open Sans Bold" pitchFamily="34" charset="0"/>
                <a:ea typeface="Open Sans Bold" pitchFamily="34" charset="-122"/>
                <a:cs typeface="Open Sans Bold" pitchFamily="34" charset="-120"/>
              </a:rPr>
              <a:t>Tâche :</a:t>
            </a:r>
            <a:pPr algn="l" indent="0" marL="0">
              <a:lnSpc>
                <a:spcPct val="114000"/>
              </a:lnSpc>
              <a:spcAft>
                <a:spcPts val="700"/>
              </a:spcAft>
              <a:buNone/>
            </a:pPr>
            <a:r>
              <a:rPr lang="en-US" sz="900" dirty="0">
                <a:solidFill>
                  <a:srgbClr val="49495A"/>
                </a:solidFill>
                <a:latin typeface="Open Sans" pitchFamily="34" charset="0"/>
                <a:ea typeface="Open Sans" pitchFamily="34" charset="-122"/>
                <a:cs typeface="Open Sans" pitchFamily="34" charset="-120"/>
              </a:rPr>
              <a:t> Quelle dose Julien doit-il donner ? _______ mg — soit _______ mL sur la seringue</a:t>
            </a:r>
            <a:endParaRPr lang="en-US" sz="900" dirty="0"/>
          </a:p>
          <a:p>
            <a:pPr algn="l" indent="0" marL="0">
              <a:lnSpc>
                <a:spcPct val="114000"/>
              </a:lnSpc>
              <a:spcAft>
                <a:spcPts val="700"/>
              </a:spcAft>
              <a:buNone/>
            </a:pPr>
            <a:r>
              <a:rPr lang="en-US" sz="900" dirty="0">
                <a:solidFill>
                  <a:srgbClr val="49495A"/>
                </a:solidFill>
                <a:latin typeface="Open Sans" pitchFamily="34" charset="0"/>
                <a:ea typeface="Open Sans" pitchFamily="34" charset="-122"/>
                <a:cs typeface="Open Sans" pitchFamily="34" charset="-120"/>
              </a:rPr>
              <a:t>À quelle heure peut-il donner la dose suivante ? _______</a:t>
            </a:r>
            <a:endParaRPr lang="en-US" sz="900" dirty="0"/>
          </a:p>
          <a:p>
            <a:pPr algn="l" indent="0" marL="0">
              <a:lnSpc>
                <a:spcPct val="114000"/>
              </a:lnSpc>
              <a:spcAft>
                <a:spcPts val="700"/>
              </a:spcAft>
              <a:buNone/>
            </a:pPr>
            <a:r>
              <a:rPr lang="en-US" sz="900" dirty="0">
                <a:solidFill>
                  <a:srgbClr val="49495A"/>
                </a:solidFill>
                <a:latin typeface="Open Sans" pitchFamily="34" charset="0"/>
                <a:ea typeface="Open Sans" pitchFamily="34" charset="-122"/>
                <a:cs typeface="Open Sans" pitchFamily="34" charset="-120"/>
              </a:rPr>
              <a:t>Combien de doses maximum dans la nuit ? _______</a:t>
            </a:r>
            <a:endParaRPr lang="en-US" sz="900" dirty="0"/>
          </a:p>
          <a:p>
            <a:pPr algn="l" indent="0" marL="0">
              <a:lnSpc>
                <a:spcPct val="114000"/>
              </a:lnSpc>
              <a:spcAft>
                <a:spcPts val="700"/>
              </a:spcAft>
              <a:buNone/>
            </a:pPr>
            <a:r>
              <a:rPr lang="en-US" sz="900" dirty="0">
                <a:solidFill>
                  <a:srgbClr val="49495A"/>
                </a:solidFill>
                <a:latin typeface="Open Sans" pitchFamily="34" charset="0"/>
                <a:ea typeface="Open Sans" pitchFamily="34" charset="-122"/>
                <a:cs typeface="Open Sans" pitchFamily="34" charset="-120"/>
              </a:rPr>
              <a:t>La seringue doseuse est graduée en kg — que fait Julien concrètement ? _______________</a:t>
            </a:r>
            <a:endParaRPr lang="en-US" sz="900" dirty="0"/>
          </a:p>
          <a:p>
            <a:pPr algn="l" indent="0" marL="0">
              <a:lnSpc>
                <a:spcPct val="114000"/>
              </a:lnSpc>
              <a:spcAft>
                <a:spcPts val="700"/>
              </a:spcAft>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4000"/>
              </a:lnSpc>
              <a:spcAft>
                <a:spcPts val="700"/>
              </a:spcAft>
              <a:buNone/>
            </a:pPr>
            <a:r>
              <a:rPr lang="en-US" sz="900" dirty="0">
                <a:solidFill>
                  <a:srgbClr val="49495A"/>
                </a:solidFill>
                <a:latin typeface="Open Sans" pitchFamily="34" charset="0"/>
                <a:ea typeface="Open Sans" pitchFamily="34" charset="-122"/>
                <a:cs typeface="Open Sans" pitchFamily="34" charset="-120"/>
              </a:rPr>
              <a:t> </a:t>
            </a:r>
            <a:pPr algn="l" indent="0" marL="0">
              <a:lnSpc>
                <a:spcPct val="114000"/>
              </a:lnSpc>
              <a:spcAft>
                <a:spcPts val="700"/>
              </a:spcAft>
              <a:buNone/>
            </a:pPr>
            <a:r>
              <a:rPr lang="en-US" sz="900" b="1" dirty="0">
                <a:solidFill>
                  <a:srgbClr val="49495A"/>
                </a:solidFill>
                <a:latin typeface="Open Sans Bold" pitchFamily="34" charset="0"/>
                <a:ea typeface="Open Sans Bold" pitchFamily="34" charset="-122"/>
                <a:cs typeface="Open Sans Bold" pitchFamily="34" charset="-120"/>
              </a:rPr>
              <a:t>Êtes-vous sûr(e) de votre réponse ?</a:t>
            </a:r>
            <a:pPr algn="l" indent="0" marL="0">
              <a:lnSpc>
                <a:spcPct val="114000"/>
              </a:lnSpc>
              <a:spcAft>
                <a:spcPts val="700"/>
              </a:spcAft>
              <a:buNone/>
            </a:pPr>
            <a:r>
              <a:rPr lang="en-US" sz="900" dirty="0">
                <a:solidFill>
                  <a:srgbClr val="49495A"/>
                </a:solidFill>
                <a:latin typeface="Open Sans" pitchFamily="34" charset="0"/>
                <a:ea typeface="Open Sans" pitchFamily="34" charset="-122"/>
                <a:cs typeface="Open Sans" pitchFamily="34" charset="-120"/>
              </a:rPr>
              <a:t> ☐ Oui ☐ Non ☐ Je ne sais pas</a:t>
            </a:r>
            <a:endParaRPr lang="en-US" sz="900" dirty="0"/>
          </a:p>
          <a:p>
            <a:pPr algn="l" indent="0" marL="0">
              <a:lnSpc>
                <a:spcPct val="114000"/>
              </a:lnSpc>
              <a:buNone/>
            </a:pPr>
            <a:r>
              <a:rPr lang="en-US" sz="900" dirty="0">
                <a:solidFill>
                  <a:srgbClr val="000000"/>
                </a:solidFill>
                <a:latin typeface="Open Sans" pitchFamily="34" charset="0"/>
                <a:ea typeface="Open Sans" pitchFamily="34" charset="-122"/>
                <a:cs typeface="Open Sans" pitchFamily="34" charset="-120"/>
              </a:rPr>
              <a:t>❓</a:t>
            </a:r>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 </a:t>
            </a:r>
            <a:pPr algn="l" indent="0" marL="0">
              <a:lnSpc>
                <a:spcPct val="114000"/>
              </a:lnSpc>
              <a:buNone/>
            </a:pPr>
            <a:r>
              <a:rPr lang="en-US" sz="900" b="1" dirty="0">
                <a:solidFill>
                  <a:srgbClr val="49495A"/>
                </a:solidFill>
                <a:latin typeface="Open Sans Bold" pitchFamily="34" charset="0"/>
                <a:ea typeface="Open Sans Bold" pitchFamily="34" charset="-122"/>
                <a:cs typeface="Open Sans Bold" pitchFamily="34" charset="-120"/>
              </a:rPr>
              <a:t>Qu'aurait fait Julien à votre place, seul, à 22h15, sans pouvoir appeler ?</a:t>
            </a:r>
            <a:pPr algn="l" indent="0" marL="0">
              <a:lnSpc>
                <a:spcPct val="114000"/>
              </a:lnSpc>
              <a:buNone/>
            </a:pPr>
            <a:r>
              <a:rPr lang="en-US" sz="900" dirty="0">
                <a:solidFill>
                  <a:srgbClr val="49495A"/>
                </a:solidFill>
                <a:latin typeface="Open Sans" pitchFamily="34" charset="0"/>
                <a:ea typeface="Open Sans" pitchFamily="34" charset="-122"/>
                <a:cs typeface="Open Sans" pitchFamily="34" charset="-120"/>
              </a:rPr>
              <a:t> _______________</a:t>
            </a:r>
            <a:endParaRPr lang="en-US" sz="900" dirty="0"/>
          </a:p>
        </p:txBody>
      </p:sp>
      <p:sp>
        <p:nvSpPr>
          <p:cNvPr id="14" name="Shape 11"/>
          <p:cNvSpPr/>
          <p:nvPr/>
        </p:nvSpPr>
        <p:spPr>
          <a:xfrm>
            <a:off x="581006" y="5764839"/>
            <a:ext cx="9527236" cy="531100"/>
          </a:xfrm>
          <a:prstGeom prst="roundRect">
            <a:avLst>
              <a:gd name="adj" fmla="val 3290"/>
            </a:avLst>
          </a:prstGeom>
          <a:solidFill>
            <a:srgbClr val="FFB3B4"/>
          </a:solidFill>
          <a:ln/>
        </p:spPr>
      </p:sp>
      <p:pic>
        <p:nvPicPr>
          <p:cNvPr id="15" name="Image 1" descr="preencoded.png">    </p:cNvPr>
          <p:cNvPicPr>
            <a:picLocks noChangeAspect="1"/>
          </p:cNvPicPr>
          <p:nvPr/>
        </p:nvPicPr>
        <p:blipFill>
          <a:blip r:embed="rId2"/>
          <a:stretch>
            <a:fillRect/>
          </a:stretch>
        </p:blipFill>
        <p:spPr>
          <a:xfrm>
            <a:off x="697486" y="5885172"/>
            <a:ext cx="145621" cy="116504"/>
          </a:xfrm>
          <a:prstGeom prst="rect">
            <a:avLst/>
          </a:prstGeom>
        </p:spPr>
      </p:pic>
      <p:sp>
        <p:nvSpPr>
          <p:cNvPr id="16" name="Text 12"/>
          <p:cNvSpPr/>
          <p:nvPr/>
        </p:nvSpPr>
        <p:spPr>
          <a:xfrm>
            <a:off x="959587" y="5875775"/>
            <a:ext cx="9032176" cy="317407"/>
          </a:xfrm>
          <a:prstGeom prst="rect">
            <a:avLst/>
          </a:prstGeom>
          <a:noFill/>
          <a:ln/>
        </p:spPr>
        <p:txBody>
          <a:bodyPr wrap="square" lIns="0" tIns="0" rIns="0" bIns="0" rtlCol="0" anchor="t">
            <a:normAutofit/>
          </a:bodyPr>
          <a:lstStyle/>
          <a:p>
            <a:pPr algn="l" indent="0" marL="0">
              <a:lnSpc>
                <a:spcPct val="114000"/>
              </a:lnSpc>
              <a:buNone/>
            </a:pPr>
            <a:r>
              <a:rPr lang="en-US" sz="900" dirty="0">
                <a:solidFill>
                  <a:srgbClr val="000000"/>
                </a:solidFill>
                <a:latin typeface="Open Sans" pitchFamily="34" charset="0"/>
                <a:ea typeface="Open Sans" pitchFamily="34" charset="-122"/>
                <a:cs typeface="Open Sans" pitchFamily="34" charset="-120"/>
              </a:rPr>
              <a:t>Julien vit ces 3 situations </a:t>
            </a:r>
            <a:pPr algn="l" indent="0" marL="0">
              <a:lnSpc>
                <a:spcPct val="114000"/>
              </a:lnSpc>
              <a:buNone/>
            </a:pPr>
            <a:r>
              <a:rPr lang="en-US" sz="900" b="1" dirty="0">
                <a:solidFill>
                  <a:srgbClr val="000000"/>
                </a:solidFill>
                <a:latin typeface="Open Sans Bold" pitchFamily="34" charset="0"/>
                <a:ea typeface="Open Sans Bold" pitchFamily="34" charset="-122"/>
                <a:cs typeface="Open Sans Bold" pitchFamily="34" charset="-120"/>
              </a:rPr>
              <a:t>CHAQUE JOUR depuis 20 ans</a:t>
            </a:r>
            <a:pPr algn="l" indent="0" marL="0">
              <a:lnSpc>
                <a:spcPct val="114000"/>
              </a:lnSpc>
              <a:buNone/>
            </a:pPr>
            <a:r>
              <a:rPr lang="en-US" sz="900" dirty="0">
                <a:solidFill>
                  <a:srgbClr val="000000"/>
                </a:solidFill>
                <a:latin typeface="Open Sans" pitchFamily="34" charset="0"/>
                <a:ea typeface="Open Sans" pitchFamily="34" charset="-122"/>
                <a:cs typeface="Open Sans" pitchFamily="34" charset="-120"/>
              </a:rPr>
              <a:t>. Il n'a jamais dit à personne qu'il ne savait pas lire. Pas à sa femme. Pas à ses enfants. Pas à son chef. </a:t>
            </a:r>
            <a:pPr algn="l" indent="0" marL="0">
              <a:lnSpc>
                <a:spcPct val="114000"/>
              </a:lnSpc>
              <a:buNone/>
            </a:pPr>
            <a:r>
              <a:rPr lang="en-US" sz="900" b="1" dirty="0">
                <a:solidFill>
                  <a:srgbClr val="000000"/>
                </a:solidFill>
                <a:latin typeface="Open Sans Bold" pitchFamily="34" charset="0"/>
                <a:ea typeface="Open Sans Bold" pitchFamily="34" charset="-122"/>
                <a:cs typeface="Open Sans Bold" pitchFamily="34" charset="-120"/>
              </a:rPr>
              <a:t>La honte est plus lourde que les obstacles.</a:t>
            </a:r>
            <a:endParaRPr lang="en-US" sz="900" dirty="0"/>
          </a:p>
        </p:txBody>
      </p:sp>
      <p:sp>
        <p:nvSpPr>
          <p:cNvPr id="17" name="Text 13"/>
          <p:cNvSpPr/>
          <p:nvPr/>
        </p:nvSpPr>
        <p:spPr>
          <a:xfrm>
            <a:off x="46540" y="6388081"/>
            <a:ext cx="10061703" cy="126945"/>
          </a:xfrm>
          <a:prstGeom prst="rect">
            <a:avLst/>
          </a:prstGeom>
          <a:noFill/>
          <a:ln/>
        </p:spPr>
        <p:txBody>
          <a:bodyPr wrap="none" lIns="0" tIns="0" rIns="0" bIns="0" rtlCol="0" anchor="t"/>
          <a:lstStyle/>
          <a:p>
            <a:pPr algn="r" indent="0" marL="0">
              <a:lnSpc>
                <a:spcPct val="114000"/>
              </a:lnSpc>
              <a:buNone/>
            </a:pPr>
            <a:r>
              <a:rPr lang="en-US" sz="700" dirty="0">
                <a:solidFill>
                  <a:srgbClr val="49495A"/>
                </a:solidFill>
                <a:latin typeface="Open Sans" pitchFamily="34" charset="0"/>
                <a:ea typeface="Open Sans" pitchFamily="34" charset="-122"/>
                <a:cs typeface="Open Sans" pitchFamily="34" charset="-120"/>
              </a:rPr>
              <a:t>— 4c / 14 —</a:t>
            </a:r>
            <a:endParaRPr lang="en-US" sz="700" dirty="0"/>
          </a:p>
        </p:txBody>
      </p:sp>
      <p:pic>
        <p:nvPicPr>
          <p:cNvPr id="18" name="Image 2" descr="preencoded.png">    </p:cNvPr>
          <p:cNvPicPr>
            <a:picLocks noChangeAspect="1"/>
          </p:cNvPicPr>
          <p:nvPr/>
        </p:nvPicPr>
        <p:blipFill>
          <a:blip r:embed="rId3"/>
          <a:stretch>
            <a:fillRect/>
          </a:stretch>
        </p:blipFill>
        <p:spPr>
          <a:xfrm>
            <a:off x="581006" y="6607169"/>
            <a:ext cx="998124" cy="33132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81006" y="455664"/>
            <a:ext cx="1326337" cy="161314"/>
          </a:xfrm>
          <a:prstGeom prst="roundRect">
            <a:avLst>
              <a:gd name="adj" fmla="val 7896"/>
            </a:avLst>
          </a:prstGeom>
          <a:solidFill>
            <a:srgbClr val="D7D6F5"/>
          </a:solidFill>
          <a:ln/>
        </p:spPr>
      </p:sp>
      <p:sp>
        <p:nvSpPr>
          <p:cNvPr id="3" name="Text 1"/>
          <p:cNvSpPr/>
          <p:nvPr/>
        </p:nvSpPr>
        <p:spPr>
          <a:xfrm>
            <a:off x="644683" y="487509"/>
            <a:ext cx="1733451" cy="97624"/>
          </a:xfrm>
          <a:prstGeom prst="rect">
            <a:avLst/>
          </a:prstGeom>
          <a:noFill/>
          <a:ln/>
        </p:spPr>
        <p:txBody>
          <a:bodyPr wrap="none" lIns="0" tIns="0" rIns="0" bIns="0" rtlCol="0" anchor="t"/>
          <a:lstStyle/>
          <a:p>
            <a:pPr algn="l" indent="0" marL="0">
              <a:lnSpc>
                <a:spcPct val="96000"/>
              </a:lnSpc>
              <a:buNone/>
            </a:pPr>
            <a:r>
              <a:rPr lang="en-US" sz="650" dirty="0">
                <a:solidFill>
                  <a:srgbClr val="49495A"/>
                </a:solidFill>
                <a:latin typeface="Open Sans" pitchFamily="34" charset="0"/>
                <a:ea typeface="Open Sans" pitchFamily="34" charset="-122"/>
                <a:cs typeface="Open Sans" pitchFamily="34" charset="-120"/>
              </a:rPr>
              <a:t>— STATION 2 INNUMÉRISME |</a:t>
            </a:r>
            <a:endParaRPr lang="en-US" sz="650" dirty="0"/>
          </a:p>
        </p:txBody>
      </p:sp>
      <p:sp>
        <p:nvSpPr>
          <p:cNvPr id="4" name="Text 2"/>
          <p:cNvSpPr/>
          <p:nvPr/>
        </p:nvSpPr>
        <p:spPr>
          <a:xfrm>
            <a:off x="581006" y="644124"/>
            <a:ext cx="9527236" cy="337332"/>
          </a:xfrm>
          <a:prstGeom prst="rect">
            <a:avLst/>
          </a:prstGeom>
          <a:noFill/>
          <a:ln/>
        </p:spPr>
        <p:txBody>
          <a:bodyPr wrap="none" lIns="0" tIns="0" rIns="0" bIns="0" rtlCol="0" anchor="t"/>
          <a:lstStyle/>
          <a:p>
            <a:pPr algn="l" indent="0" marL="0">
              <a:lnSpc>
                <a:spcPct val="104000"/>
              </a:lnSpc>
              <a:buNone/>
            </a:pPr>
            <a:r>
              <a:rPr lang="en-US" sz="20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2050" dirty="0">
                <a:solidFill>
                  <a:srgbClr val="403CCF"/>
                </a:solidFill>
                <a:latin typeface="Libre Baskerville" pitchFamily="34" charset="0"/>
                <a:ea typeface="Libre Baskerville" pitchFamily="34" charset="-122"/>
                <a:cs typeface="Libre Baskerville" pitchFamily="34" charset="-120"/>
              </a:rPr>
              <a:t> Station 2 — Le Défi Chiffres</a:t>
            </a:r>
            <a:endParaRPr lang="en-US" sz="2050" dirty="0"/>
          </a:p>
        </p:txBody>
      </p:sp>
      <p:sp>
        <p:nvSpPr>
          <p:cNvPr id="5" name="Text 3"/>
          <p:cNvSpPr/>
          <p:nvPr/>
        </p:nvSpPr>
        <p:spPr>
          <a:xfrm>
            <a:off x="581006" y="1008603"/>
            <a:ext cx="9527236" cy="165838"/>
          </a:xfrm>
          <a:prstGeom prst="rect">
            <a:avLst/>
          </a:prstGeom>
          <a:noFill/>
          <a:ln/>
        </p:spPr>
        <p:txBody>
          <a:bodyPr wrap="none" lIns="0" tIns="0" rIns="0" bIns="0" rtlCol="0" anchor="t"/>
          <a:lstStyle/>
          <a:p>
            <a:pPr algn="l" indent="0" marL="0">
              <a:lnSpc>
                <a:spcPct val="104000"/>
              </a:lnSpc>
              <a:buNone/>
            </a:pPr>
            <a:r>
              <a:rPr lang="en-US" sz="1000" dirty="0">
                <a:solidFill>
                  <a:srgbClr val="403CCF"/>
                </a:solidFill>
                <a:latin typeface="Libre Baskerville" pitchFamily="34" charset="0"/>
                <a:ea typeface="Libre Baskerville" pitchFamily="34" charset="-122"/>
                <a:cs typeface="Libre Baskerville" pitchFamily="34" charset="-120"/>
              </a:rPr>
              <a:t>Pas de calculatrice. Pas de téléphone. Chaque seconde compte.</a:t>
            </a:r>
            <a:endParaRPr lang="en-US" sz="1000" dirty="0"/>
          </a:p>
        </p:txBody>
      </p:sp>
      <p:sp>
        <p:nvSpPr>
          <p:cNvPr id="6" name="Shape 4"/>
          <p:cNvSpPr/>
          <p:nvPr/>
        </p:nvSpPr>
        <p:spPr>
          <a:xfrm>
            <a:off x="581006" y="1276416"/>
            <a:ext cx="9527236" cy="321497"/>
          </a:xfrm>
          <a:prstGeom prst="roundRect">
            <a:avLst>
              <a:gd name="adj" fmla="val 4952"/>
            </a:avLst>
          </a:prstGeom>
          <a:solidFill>
            <a:srgbClr val="FFB3B4"/>
          </a:solidFill>
          <a:ln/>
        </p:spPr>
      </p:sp>
      <p:pic>
        <p:nvPicPr>
          <p:cNvPr id="7" name="Image 0" descr="preencoded.png">    </p:cNvPr>
          <p:cNvPicPr>
            <a:picLocks noChangeAspect="1"/>
          </p:cNvPicPr>
          <p:nvPr/>
        </p:nvPicPr>
        <p:blipFill>
          <a:blip r:embed="rId1"/>
          <a:stretch>
            <a:fillRect/>
          </a:stretch>
        </p:blipFill>
        <p:spPr>
          <a:xfrm>
            <a:off x="687134" y="1372647"/>
            <a:ext cx="132660" cy="106150"/>
          </a:xfrm>
          <a:prstGeom prst="rect">
            <a:avLst/>
          </a:prstGeom>
        </p:spPr>
      </p:pic>
      <p:sp>
        <p:nvSpPr>
          <p:cNvPr id="8" name="Text 5"/>
          <p:cNvSpPr/>
          <p:nvPr/>
        </p:nvSpPr>
        <p:spPr>
          <a:xfrm>
            <a:off x="925922" y="1370907"/>
            <a:ext cx="9610660" cy="139301"/>
          </a:xfrm>
          <a:prstGeom prst="rect">
            <a:avLst/>
          </a:prstGeom>
          <a:noFill/>
          <a:ln/>
        </p:spPr>
        <p:txBody>
          <a:bodyPr wrap="none" lIns="0" tIns="0" rIns="0" bIns="0" rtlCol="0" anchor="t"/>
          <a:lstStyle/>
          <a:p>
            <a:pPr algn="l" indent="0" marL="0">
              <a:lnSpc>
                <a:spcPct val="109000"/>
              </a:lnSpc>
              <a:buNone/>
            </a:pPr>
            <a:r>
              <a:rPr lang="en-US" sz="800" dirty="0">
                <a:solidFill>
                  <a:srgbClr val="000000"/>
                </a:solidFill>
                <a:latin typeface="Open Sans" pitchFamily="34" charset="0"/>
                <a:ea typeface="Open Sans" pitchFamily="34" charset="-122"/>
                <a:cs typeface="Open Sans" pitchFamily="34" charset="-120"/>
              </a:rPr>
              <a:t>⏱</a:t>
            </a:r>
            <a:pPr algn="l" indent="0" marL="0">
              <a:lnSpc>
                <a:spcPct val="109000"/>
              </a:lnSpc>
              <a:buNone/>
            </a:pPr>
            <a:r>
              <a:rPr lang="en-US" sz="800" dirty="0">
                <a:solidFill>
                  <a:srgbClr val="000000"/>
                </a:solidFill>
                <a:latin typeface="Open Sans" pitchFamily="34" charset="0"/>
                <a:ea typeface="Open Sans" pitchFamily="34" charset="-122"/>
                <a:cs typeface="Open Sans" pitchFamily="34" charset="-120"/>
              </a:rPr>
              <a:t> </a:t>
            </a:r>
            <a:pPr algn="l" indent="0" marL="0">
              <a:lnSpc>
                <a:spcPct val="109000"/>
              </a:lnSpc>
              <a:buNone/>
            </a:pPr>
            <a:r>
              <a:rPr lang="en-US" sz="800" b="1" dirty="0">
                <a:solidFill>
                  <a:srgbClr val="000000"/>
                </a:solidFill>
                <a:latin typeface="Open Sans Bold" pitchFamily="34" charset="0"/>
                <a:ea typeface="Open Sans Bold" pitchFamily="34" charset="-122"/>
                <a:cs typeface="Open Sans Bold" pitchFamily="34" charset="-120"/>
              </a:rPr>
              <a:t>Le chrono est lancé DÈS MAINTENANT.</a:t>
            </a:r>
            <a:pPr algn="l" indent="0" marL="0">
              <a:lnSpc>
                <a:spcPct val="109000"/>
              </a:lnSpc>
              <a:buNone/>
            </a:pPr>
            <a:r>
              <a:rPr lang="en-US" sz="800" dirty="0">
                <a:solidFill>
                  <a:srgbClr val="000000"/>
                </a:solidFill>
                <a:latin typeface="Open Sans" pitchFamily="34" charset="0"/>
                <a:ea typeface="Open Sans" pitchFamily="34" charset="-122"/>
                <a:cs typeface="Open Sans" pitchFamily="34" charset="-120"/>
              </a:rPr>
              <a:t> Ces calculs sont tirés de situations réelles vécues par des personnes en difficulté avec les chiffres. Faites de votre mieux — sans aide.</a:t>
            </a:r>
            <a:endParaRPr lang="en-US" sz="800" dirty="0"/>
          </a:p>
        </p:txBody>
      </p:sp>
      <p:sp>
        <p:nvSpPr>
          <p:cNvPr id="9" name="Text 6"/>
          <p:cNvSpPr/>
          <p:nvPr/>
        </p:nvSpPr>
        <p:spPr>
          <a:xfrm>
            <a:off x="581006" y="1699886"/>
            <a:ext cx="9527236" cy="265376"/>
          </a:xfrm>
          <a:prstGeom prst="rect">
            <a:avLst/>
          </a:prstGeom>
          <a:noFill/>
          <a:ln/>
        </p:spPr>
        <p:txBody>
          <a:bodyPr wrap="none" lIns="0" tIns="0" rIns="0" bIns="0" rtlCol="0" anchor="t"/>
          <a:lstStyle/>
          <a:p>
            <a:pPr algn="l" indent="0" marL="0">
              <a:lnSpc>
                <a:spcPct val="104000"/>
              </a:lnSpc>
              <a:buNone/>
            </a:pPr>
            <a:r>
              <a:rPr lang="en-US" sz="1650" dirty="0">
                <a:solidFill>
                  <a:srgbClr val="403CCF"/>
                </a:solidFill>
                <a:latin typeface="Libre Baskerville" pitchFamily="34" charset="0"/>
                <a:ea typeface="Libre Baskerville" pitchFamily="34" charset="-122"/>
                <a:cs typeface="Libre Baskerville" pitchFamily="34" charset="-120"/>
              </a:rPr>
              <a:t>Défi 1 —  Les courses (avec piège)</a:t>
            </a:r>
            <a:endParaRPr lang="en-US" sz="1650" dirty="0"/>
          </a:p>
        </p:txBody>
      </p:sp>
      <p:sp>
        <p:nvSpPr>
          <p:cNvPr id="10" name="Text 7"/>
          <p:cNvSpPr/>
          <p:nvPr/>
        </p:nvSpPr>
        <p:spPr>
          <a:xfrm>
            <a:off x="740198" y="2143717"/>
            <a:ext cx="9368044" cy="278601"/>
          </a:xfrm>
          <a:prstGeom prst="rect">
            <a:avLst/>
          </a:prstGeom>
          <a:noFill/>
          <a:ln/>
        </p:spPr>
        <p:txBody>
          <a:bodyPr wrap="square" lIns="0" tIns="0" rIns="0" bIns="0" rtlCol="0" anchor="t">
            <a:normAutofit/>
          </a:bodyPr>
          <a:lstStyle/>
          <a:p>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Au supermarché : yaourts 4x125g à 1,89 € le pack </a:t>
            </a:r>
            <a:pPr algn="l" indent="0" marL="0">
              <a:lnSpc>
                <a:spcPct val="109000"/>
              </a:lnSpc>
              <a:buNone/>
            </a:pPr>
            <a:r>
              <a:rPr lang="en-US" sz="800" i="1" dirty="0">
                <a:solidFill>
                  <a:srgbClr val="49495A"/>
                </a:solidFill>
                <a:latin typeface="Open Sans" pitchFamily="34" charset="0"/>
                <a:ea typeface="Open Sans" pitchFamily="34" charset="-122"/>
                <a:cs typeface="Open Sans" pitchFamily="34" charset="-120"/>
              </a:rPr>
              <a:t>(soit combien le yaourt ?)</a:t>
            </a:r>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 pâtes 500g à 0,99 € </a:t>
            </a:r>
            <a:pPr algn="l" indent="0" marL="0">
              <a:lnSpc>
                <a:spcPct val="109000"/>
              </a:lnSpc>
              <a:buNone/>
            </a:pPr>
            <a:r>
              <a:rPr lang="en-US" sz="800" i="1" dirty="0">
                <a:solidFill>
                  <a:srgbClr val="49495A"/>
                </a:solidFill>
                <a:latin typeface="Open Sans" pitchFamily="34" charset="0"/>
                <a:ea typeface="Open Sans" pitchFamily="34" charset="-122"/>
                <a:cs typeface="Open Sans" pitchFamily="34" charset="-120"/>
              </a:rPr>
              <a:t>(le kilo revient à ?)</a:t>
            </a:r>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 jambon 4 tranches à 2,45 € </a:t>
            </a:r>
            <a:pPr algn="l" indent="0" marL="0">
              <a:lnSpc>
                <a:spcPct val="109000"/>
              </a:lnSpc>
              <a:buNone/>
            </a:pPr>
            <a:r>
              <a:rPr lang="en-US" sz="800" i="1" dirty="0">
                <a:solidFill>
                  <a:srgbClr val="49495A"/>
                </a:solidFill>
                <a:latin typeface="Open Sans" pitchFamily="34" charset="0"/>
                <a:ea typeface="Open Sans" pitchFamily="34" charset="-122"/>
                <a:cs typeface="Open Sans" pitchFamily="34" charset="-120"/>
              </a:rPr>
              <a:t>(le prix à la tranche ?)</a:t>
            </a:r>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a:t>
            </a:r>
            <a:endParaRPr lang="en-US" sz="800" dirty="0"/>
          </a:p>
          <a:p>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Votre budget est de </a:t>
            </a:r>
            <a:pPr algn="l" indent="0" marL="0">
              <a:lnSpc>
                <a:spcPct val="109000"/>
              </a:lnSpc>
              <a:buNone/>
            </a:pPr>
            <a:r>
              <a:rPr lang="en-US" sz="800" b="1" dirty="0">
                <a:solidFill>
                  <a:srgbClr val="49495A"/>
                </a:solidFill>
                <a:latin typeface="Open Sans Bold" pitchFamily="34" charset="0"/>
                <a:ea typeface="Open Sans Bold" pitchFamily="34" charset="-122"/>
                <a:cs typeface="Open Sans Bold" pitchFamily="34" charset="-120"/>
              </a:rPr>
              <a:t>8 €</a:t>
            </a:r>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 Pouvez-vous tout acheter ? Combien vous reste-t-il ?</a:t>
            </a:r>
            <a:endParaRPr lang="en-US" sz="800" dirty="0"/>
          </a:p>
        </p:txBody>
      </p:sp>
      <p:sp>
        <p:nvSpPr>
          <p:cNvPr id="11" name="Shape 8"/>
          <p:cNvSpPr/>
          <p:nvPr/>
        </p:nvSpPr>
        <p:spPr>
          <a:xfrm>
            <a:off x="581006" y="2067236"/>
            <a:ext cx="11135" cy="431562"/>
          </a:xfrm>
          <a:prstGeom prst="roundRect">
            <a:avLst>
              <a:gd name="adj" fmla="val 49999"/>
            </a:avLst>
          </a:prstGeom>
          <a:solidFill>
            <a:srgbClr val="403CCF"/>
          </a:solidFill>
          <a:ln/>
        </p:spPr>
      </p:sp>
      <p:sp>
        <p:nvSpPr>
          <p:cNvPr id="12" name="Text 9"/>
          <p:cNvSpPr/>
          <p:nvPr/>
        </p:nvSpPr>
        <p:spPr>
          <a:xfrm>
            <a:off x="581006" y="2575279"/>
            <a:ext cx="10061703" cy="139301"/>
          </a:xfrm>
          <a:prstGeom prst="rect">
            <a:avLst/>
          </a:prstGeom>
          <a:noFill/>
          <a:ln/>
        </p:spPr>
        <p:txBody>
          <a:bodyPr wrap="none" lIns="0" tIns="0" rIns="0" bIns="0" rtlCol="0" anchor="t"/>
          <a:lstStyle/>
          <a:p>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Reste : _______ €</a:t>
            </a:r>
            <a:endParaRPr lang="en-US" sz="800" dirty="0"/>
          </a:p>
        </p:txBody>
      </p:sp>
      <p:sp>
        <p:nvSpPr>
          <p:cNvPr id="13" name="Shape 10"/>
          <p:cNvSpPr/>
          <p:nvPr/>
        </p:nvSpPr>
        <p:spPr>
          <a:xfrm>
            <a:off x="581006" y="3005537"/>
            <a:ext cx="9527236" cy="11137"/>
          </a:xfrm>
          <a:prstGeom prst="roundRect">
            <a:avLst>
              <a:gd name="adj" fmla="val 49990"/>
            </a:avLst>
          </a:prstGeom>
          <a:solidFill>
            <a:srgbClr val="49495A">
              <a:alpha val="50000"/>
            </a:srgbClr>
          </a:solidFill>
          <a:ln/>
        </p:spPr>
      </p:sp>
      <p:sp>
        <p:nvSpPr>
          <p:cNvPr id="14" name="Text 11"/>
          <p:cNvSpPr/>
          <p:nvPr/>
        </p:nvSpPr>
        <p:spPr>
          <a:xfrm>
            <a:off x="581006" y="3145185"/>
            <a:ext cx="9527236" cy="270945"/>
          </a:xfrm>
          <a:prstGeom prst="rect">
            <a:avLst/>
          </a:prstGeom>
          <a:noFill/>
          <a:ln/>
        </p:spPr>
        <p:txBody>
          <a:bodyPr wrap="none" lIns="0" tIns="0" rIns="0" bIns="0" rtlCol="0" anchor="t"/>
          <a:lstStyle/>
          <a:p>
            <a:pPr algn="l" indent="0" marL="0">
              <a:lnSpc>
                <a:spcPct val="104000"/>
              </a:lnSpc>
              <a:buNone/>
            </a:pPr>
            <a:r>
              <a:rPr lang="en-US" sz="1650" dirty="0">
                <a:solidFill>
                  <a:srgbClr val="403CCF"/>
                </a:solidFill>
                <a:latin typeface="Libre Baskerville" pitchFamily="34" charset="0"/>
                <a:ea typeface="Libre Baskerville" pitchFamily="34" charset="-122"/>
                <a:cs typeface="Libre Baskerville" pitchFamily="34" charset="-120"/>
              </a:rPr>
              <a:t>Défi 2 — </a:t>
            </a:r>
            <a:pPr algn="l" indent="0" marL="0">
              <a:lnSpc>
                <a:spcPct val="104000"/>
              </a:lnSpc>
              <a:buNone/>
            </a:pPr>
            <a:r>
              <a:rPr lang="en-US" sz="16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650" dirty="0">
                <a:solidFill>
                  <a:srgbClr val="403CCF"/>
                </a:solidFill>
                <a:latin typeface="Libre Baskerville" pitchFamily="34" charset="0"/>
                <a:ea typeface="Libre Baskerville" pitchFamily="34" charset="-122"/>
                <a:cs typeface="Libre Baskerville" pitchFamily="34" charset="-120"/>
              </a:rPr>
              <a:t> Le crédit (piège psychologique)</a:t>
            </a:r>
            <a:endParaRPr lang="en-US" sz="1650" dirty="0"/>
          </a:p>
        </p:txBody>
      </p:sp>
      <p:sp>
        <p:nvSpPr>
          <p:cNvPr id="15" name="Text 12"/>
          <p:cNvSpPr/>
          <p:nvPr/>
        </p:nvSpPr>
        <p:spPr>
          <a:xfrm>
            <a:off x="740198" y="3594585"/>
            <a:ext cx="9368044" cy="278601"/>
          </a:xfrm>
          <a:prstGeom prst="rect">
            <a:avLst/>
          </a:prstGeom>
          <a:noFill/>
          <a:ln/>
        </p:spPr>
        <p:txBody>
          <a:bodyPr wrap="square" lIns="0" tIns="0" rIns="0" bIns="0" rtlCol="0" anchor="t">
            <a:normAutofit/>
          </a:bodyPr>
          <a:lstStyle/>
          <a:p>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Un crédit à la consommation vous propose : </a:t>
            </a:r>
            <a:pPr algn="l" indent="0" marL="0">
              <a:lnSpc>
                <a:spcPct val="109000"/>
              </a:lnSpc>
              <a:buNone/>
            </a:pPr>
            <a:r>
              <a:rPr lang="en-US" sz="800" b="1" dirty="0">
                <a:solidFill>
                  <a:srgbClr val="49495A"/>
                </a:solidFill>
                <a:latin typeface="Open Sans Bold" pitchFamily="34" charset="0"/>
                <a:ea typeface="Open Sans Bold" pitchFamily="34" charset="-122"/>
                <a:cs typeface="Open Sans Bold" pitchFamily="34" charset="-120"/>
              </a:rPr>
              <a:t>1 500 € empruntés</a:t>
            </a:r>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 remboursement en </a:t>
            </a:r>
            <a:pPr algn="l" indent="0" marL="0">
              <a:lnSpc>
                <a:spcPct val="109000"/>
              </a:lnSpc>
              <a:buNone/>
            </a:pPr>
            <a:r>
              <a:rPr lang="en-US" sz="800" b="1" dirty="0">
                <a:solidFill>
                  <a:srgbClr val="49495A"/>
                </a:solidFill>
                <a:latin typeface="Open Sans Bold" pitchFamily="34" charset="0"/>
                <a:ea typeface="Open Sans Bold" pitchFamily="34" charset="-122"/>
                <a:cs typeface="Open Sans Bold" pitchFamily="34" charset="-120"/>
              </a:rPr>
              <a:t>24 mensualités de 72 €</a:t>
            </a:r>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a:t>
            </a:r>
            <a:endParaRPr lang="en-US" sz="800" dirty="0"/>
          </a:p>
          <a:p>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Combien remboursez-vous au total ? Combien coûte le crédit ? Quel est le taux d'intérêt annuel approximatif ?</a:t>
            </a:r>
            <a:endParaRPr lang="en-US" sz="800" dirty="0"/>
          </a:p>
        </p:txBody>
      </p:sp>
      <p:sp>
        <p:nvSpPr>
          <p:cNvPr id="16" name="Shape 13"/>
          <p:cNvSpPr/>
          <p:nvPr/>
        </p:nvSpPr>
        <p:spPr>
          <a:xfrm>
            <a:off x="581006" y="3518104"/>
            <a:ext cx="11135" cy="431562"/>
          </a:xfrm>
          <a:prstGeom prst="roundRect">
            <a:avLst>
              <a:gd name="adj" fmla="val 49999"/>
            </a:avLst>
          </a:prstGeom>
          <a:solidFill>
            <a:srgbClr val="403CCF"/>
          </a:solidFill>
          <a:ln/>
        </p:spPr>
      </p:sp>
      <p:sp>
        <p:nvSpPr>
          <p:cNvPr id="17" name="Text 14"/>
          <p:cNvSpPr/>
          <p:nvPr/>
        </p:nvSpPr>
        <p:spPr>
          <a:xfrm>
            <a:off x="581006" y="4026147"/>
            <a:ext cx="10061703" cy="139301"/>
          </a:xfrm>
          <a:prstGeom prst="rect">
            <a:avLst/>
          </a:prstGeom>
          <a:noFill/>
          <a:ln/>
        </p:spPr>
        <p:txBody>
          <a:bodyPr wrap="none" lIns="0" tIns="0" rIns="0" bIns="0" rtlCol="0" anchor="t"/>
          <a:lstStyle/>
          <a:p>
            <a:pPr algn="l" indent="0" marL="0">
              <a:lnSpc>
                <a:spcPct val="109000"/>
              </a:lnSpc>
              <a:buNone/>
            </a:pPr>
            <a:r>
              <a:rPr lang="en-US" sz="800" dirty="0">
                <a:solidFill>
                  <a:srgbClr val="49495A"/>
                </a:solidFill>
                <a:latin typeface="Open Sans" pitchFamily="34" charset="0"/>
                <a:ea typeface="Open Sans" pitchFamily="34" charset="-122"/>
                <a:cs typeface="Open Sans" pitchFamily="34" charset="-120"/>
              </a:rPr>
              <a:t>Total remboursé : _______ €   |   Coût du crédit : _______ €   |   Taux : _______ %</a:t>
            </a:r>
            <a:endParaRPr lang="en-US" sz="800" dirty="0"/>
          </a:p>
        </p:txBody>
      </p:sp>
      <p:sp>
        <p:nvSpPr>
          <p:cNvPr id="18" name="Text 15"/>
          <p:cNvSpPr/>
          <p:nvPr/>
        </p:nvSpPr>
        <p:spPr>
          <a:xfrm>
            <a:off x="581006" y="4241928"/>
            <a:ext cx="10061703" cy="117027"/>
          </a:xfrm>
          <a:prstGeom prst="rect">
            <a:avLst/>
          </a:prstGeom>
          <a:noFill/>
          <a:ln/>
        </p:spPr>
        <p:txBody>
          <a:bodyPr wrap="none" lIns="0" tIns="0" rIns="0" bIns="0" rtlCol="0" anchor="t"/>
          <a:lstStyle/>
          <a:p>
            <a:pPr algn="l" indent="0" marL="0">
              <a:lnSpc>
                <a:spcPct val="109000"/>
              </a:lnSpc>
              <a:buNone/>
            </a:pPr>
            <a:r>
              <a:rPr lang="en-US" sz="650" dirty="0">
                <a:solidFill>
                  <a:srgbClr val="000000"/>
                </a:solidFill>
                <a:latin typeface="Open Sans" pitchFamily="34" charset="0"/>
                <a:ea typeface="Open Sans" pitchFamily="34" charset="-122"/>
                <a:cs typeface="Open Sans" pitchFamily="34" charset="-120"/>
              </a:rPr>
              <a:t>⏱</a:t>
            </a:r>
            <a:pPr algn="l" indent="0" marL="0">
              <a:lnSpc>
                <a:spcPct val="109000"/>
              </a:lnSpc>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9000"/>
              </a:lnSpc>
              <a:buNone/>
            </a:pPr>
            <a:r>
              <a:rPr lang="en-US" sz="650" b="1" dirty="0">
                <a:solidFill>
                  <a:srgbClr val="49495A"/>
                </a:solidFill>
                <a:latin typeface="Open Sans Bold" pitchFamily="34" charset="0"/>
                <a:ea typeface="Open Sans Bold" pitchFamily="34" charset="-122"/>
                <a:cs typeface="Open Sans Bold" pitchFamily="34" charset="-120"/>
              </a:rPr>
              <a:t>Vous avez 60 secondes.</a:t>
            </a:r>
            <a:pPr algn="l" indent="0" marL="0">
              <a:lnSpc>
                <a:spcPct val="109000"/>
              </a:lnSpc>
              <a:buNone/>
            </a:pPr>
            <a:r>
              <a:rPr lang="en-US" sz="650" dirty="0">
                <a:solidFill>
                  <a:srgbClr val="49495A"/>
                </a:solidFill>
                <a:latin typeface="Open Sans" pitchFamily="34" charset="0"/>
                <a:ea typeface="Open Sans" pitchFamily="34" charset="-122"/>
                <a:cs typeface="Open Sans" pitchFamily="34" charset="-120"/>
              </a:rPr>
              <a:t>Ressenti après le chrono</a:t>
            </a:r>
            <a:endParaRPr lang="en-US" sz="650" dirty="0"/>
          </a:p>
        </p:txBody>
      </p:sp>
      <p:sp>
        <p:nvSpPr>
          <p:cNvPr id="19" name="Text 16"/>
          <p:cNvSpPr/>
          <p:nvPr/>
        </p:nvSpPr>
        <p:spPr>
          <a:xfrm>
            <a:off x="581006" y="4435435"/>
            <a:ext cx="9527236" cy="355082"/>
          </a:xfrm>
          <a:prstGeom prst="rect">
            <a:avLst/>
          </a:prstGeom>
          <a:noFill/>
          <a:ln/>
        </p:spPr>
        <p:txBody>
          <a:bodyPr wrap="square" lIns="0" tIns="0" rIns="0" bIns="0" rtlCol="0" anchor="t"/>
          <a:lstStyle/>
          <a:p>
            <a:pPr algn="l" indent="0" marL="0">
              <a:lnSpc>
                <a:spcPct val="109000"/>
              </a:lnSpc>
              <a:spcAft>
                <a:spcPts val="600"/>
              </a:spcAft>
              <a:buNone/>
            </a:pPr>
            <a:r>
              <a:rPr lang="en-US" sz="800" b="1" dirty="0">
                <a:solidFill>
                  <a:srgbClr val="49495A"/>
                </a:solidFill>
                <a:latin typeface="Open Sans Bold" pitchFamily="34" charset="0"/>
                <a:ea typeface="Open Sans Bold" pitchFamily="34" charset="-122"/>
                <a:cs typeface="Open Sans Bold" pitchFamily="34" charset="-120"/>
              </a:rPr>
              <a:t>Combien de défis avez-vous terminés ?</a:t>
            </a:r>
            <a:pPr algn="l" indent="0" marL="0">
              <a:lnSpc>
                <a:spcPct val="109000"/>
              </a:lnSpc>
              <a:spcAft>
                <a:spcPts val="600"/>
              </a:spcAft>
              <a:buNone/>
            </a:pPr>
            <a:r>
              <a:rPr lang="en-US" sz="800" dirty="0">
                <a:solidFill>
                  <a:srgbClr val="49495A"/>
                </a:solidFill>
                <a:latin typeface="Open Sans" pitchFamily="34" charset="0"/>
                <a:ea typeface="Open Sans" pitchFamily="34" charset="-122"/>
                <a:cs typeface="Open Sans" pitchFamily="34" charset="-120"/>
              </a:rPr>
              <a:t>   ___/2</a:t>
            </a:r>
            <a:endParaRPr lang="en-US" sz="800" dirty="0"/>
          </a:p>
          <a:p>
            <a:pPr algn="l" indent="0" marL="0">
              <a:lnSpc>
                <a:spcPct val="109000"/>
              </a:lnSpc>
              <a:buNone/>
            </a:pPr>
            <a:r>
              <a:rPr lang="en-US" sz="800" b="1" dirty="0">
                <a:solidFill>
                  <a:srgbClr val="49495A"/>
                </a:solidFill>
                <a:latin typeface="Open Sans Bold" pitchFamily="34" charset="0"/>
                <a:ea typeface="Open Sans Bold" pitchFamily="34" charset="-122"/>
                <a:cs typeface="Open Sans Bold" pitchFamily="34" charset="-120"/>
              </a:rPr>
              <a:t>Comment vous êtes-vous senti(e) ?</a:t>
            </a:r>
            <a:endParaRPr lang="en-US" sz="800" dirty="0"/>
          </a:p>
        </p:txBody>
      </p:sp>
      <p:sp>
        <p:nvSpPr>
          <p:cNvPr id="20" name="Text 17"/>
          <p:cNvSpPr/>
          <p:nvPr/>
        </p:nvSpPr>
        <p:spPr>
          <a:xfrm>
            <a:off x="581006" y="4866998"/>
            <a:ext cx="10061703" cy="139301"/>
          </a:xfrm>
          <a:prstGeom prst="rect">
            <a:avLst/>
          </a:prstGeom>
          <a:noFill/>
          <a:ln/>
        </p:spPr>
        <p:txBody>
          <a:bodyPr wrap="none" lIns="0" tIns="0" rIns="0" bIns="0" rtlCol="0" anchor="t"/>
          <a:lstStyle/>
          <a:p>
            <a:pPr algn="l" marL="162560" indent="-162560">
              <a:lnSpc>
                <a:spcPct val="109000"/>
              </a:lnSpc>
              <a:buSzPct val="100000"/>
              <a:buChar char="​"/>
            </a:pPr>
            <a:r>
              <a:rPr lang="en-US" sz="800" dirty="0">
                <a:solidFill>
                  <a:srgbClr val="49495A"/>
                </a:solidFill>
                <a:latin typeface="Open Sans" pitchFamily="34" charset="0"/>
                <a:ea typeface="Open Sans" pitchFamily="34" charset="-122"/>
                <a:cs typeface="Open Sans" pitchFamily="34" charset="-120"/>
              </a:rPr>
              <a:t>Paniqué(e)</a:t>
            </a:r>
            <a:endParaRPr lang="en-US" sz="800" dirty="0"/>
          </a:p>
        </p:txBody>
      </p:sp>
      <p:sp>
        <p:nvSpPr>
          <p:cNvPr id="21" name="Shape 18"/>
          <p:cNvSpPr/>
          <p:nvPr/>
        </p:nvSpPr>
        <p:spPr>
          <a:xfrm>
            <a:off x="581006" y="4883529"/>
            <a:ext cx="106128" cy="106150"/>
          </a:xfrm>
          <a:prstGeom prst="roundRect">
            <a:avLst>
              <a:gd name="adj" fmla="val 15002"/>
            </a:avLst>
          </a:prstGeom>
          <a:noFill/>
          <a:ln w="11135">
            <a:solidFill>
              <a:srgbClr val="403CCF"/>
            </a:solidFill>
            <a:prstDash val="solid"/>
          </a:ln>
        </p:spPr>
      </p:sp>
      <p:sp>
        <p:nvSpPr>
          <p:cNvPr id="22" name="Text 19"/>
          <p:cNvSpPr/>
          <p:nvPr/>
        </p:nvSpPr>
        <p:spPr>
          <a:xfrm>
            <a:off x="581006" y="5030052"/>
            <a:ext cx="10061703" cy="139301"/>
          </a:xfrm>
          <a:prstGeom prst="rect">
            <a:avLst/>
          </a:prstGeom>
          <a:noFill/>
          <a:ln/>
        </p:spPr>
        <p:txBody>
          <a:bodyPr wrap="none" lIns="0" tIns="0" rIns="0" bIns="0" rtlCol="0" anchor="t"/>
          <a:lstStyle/>
          <a:p>
            <a:pPr algn="l" marL="162560" indent="-162560">
              <a:lnSpc>
                <a:spcPct val="109000"/>
              </a:lnSpc>
              <a:buSzPct val="100000"/>
              <a:buChar char="​"/>
            </a:pPr>
            <a:r>
              <a:rPr lang="en-US" sz="800" dirty="0">
                <a:solidFill>
                  <a:srgbClr val="49495A"/>
                </a:solidFill>
                <a:latin typeface="Open Sans" pitchFamily="34" charset="0"/>
                <a:ea typeface="Open Sans" pitchFamily="34" charset="-122"/>
                <a:cs typeface="Open Sans" pitchFamily="34" charset="-120"/>
              </a:rPr>
              <a:t>Honteux/se</a:t>
            </a:r>
            <a:endParaRPr lang="en-US" sz="800" dirty="0"/>
          </a:p>
        </p:txBody>
      </p:sp>
      <p:sp>
        <p:nvSpPr>
          <p:cNvPr id="23" name="Shape 20"/>
          <p:cNvSpPr/>
          <p:nvPr/>
        </p:nvSpPr>
        <p:spPr>
          <a:xfrm>
            <a:off x="581006" y="5046584"/>
            <a:ext cx="106128" cy="106150"/>
          </a:xfrm>
          <a:prstGeom prst="roundRect">
            <a:avLst>
              <a:gd name="adj" fmla="val 15002"/>
            </a:avLst>
          </a:prstGeom>
          <a:noFill/>
          <a:ln w="11135">
            <a:solidFill>
              <a:srgbClr val="403CCF"/>
            </a:solidFill>
            <a:prstDash val="solid"/>
          </a:ln>
        </p:spPr>
      </p:sp>
      <p:sp>
        <p:nvSpPr>
          <p:cNvPr id="24" name="Text 21"/>
          <p:cNvSpPr/>
          <p:nvPr/>
        </p:nvSpPr>
        <p:spPr>
          <a:xfrm>
            <a:off x="581006" y="5193106"/>
            <a:ext cx="10061703" cy="139301"/>
          </a:xfrm>
          <a:prstGeom prst="rect">
            <a:avLst/>
          </a:prstGeom>
          <a:noFill/>
          <a:ln/>
        </p:spPr>
        <p:txBody>
          <a:bodyPr wrap="none" lIns="0" tIns="0" rIns="0" bIns="0" rtlCol="0" anchor="t"/>
          <a:lstStyle/>
          <a:p>
            <a:pPr algn="l" marL="162560" indent="-162560">
              <a:lnSpc>
                <a:spcPct val="109000"/>
              </a:lnSpc>
              <a:buSzPct val="100000"/>
              <a:buChar char="​"/>
            </a:pPr>
            <a:r>
              <a:rPr lang="en-US" sz="800" dirty="0">
                <a:solidFill>
                  <a:srgbClr val="49495A"/>
                </a:solidFill>
                <a:latin typeface="Open Sans" pitchFamily="34" charset="0"/>
                <a:ea typeface="Open Sans" pitchFamily="34" charset="-122"/>
                <a:cs typeface="Open Sans" pitchFamily="34" charset="-120"/>
              </a:rPr>
              <a:t>Frustré(e)</a:t>
            </a:r>
            <a:endParaRPr lang="en-US" sz="800" dirty="0"/>
          </a:p>
        </p:txBody>
      </p:sp>
      <p:sp>
        <p:nvSpPr>
          <p:cNvPr id="25" name="Shape 22"/>
          <p:cNvSpPr/>
          <p:nvPr/>
        </p:nvSpPr>
        <p:spPr>
          <a:xfrm>
            <a:off x="581006" y="5209638"/>
            <a:ext cx="106128" cy="106150"/>
          </a:xfrm>
          <a:prstGeom prst="roundRect">
            <a:avLst>
              <a:gd name="adj" fmla="val 15002"/>
            </a:avLst>
          </a:prstGeom>
          <a:noFill/>
          <a:ln w="11135">
            <a:solidFill>
              <a:srgbClr val="403CCF"/>
            </a:solidFill>
            <a:prstDash val="solid"/>
          </a:ln>
        </p:spPr>
      </p:sp>
      <p:sp>
        <p:nvSpPr>
          <p:cNvPr id="26" name="Text 23"/>
          <p:cNvSpPr/>
          <p:nvPr/>
        </p:nvSpPr>
        <p:spPr>
          <a:xfrm>
            <a:off x="581006" y="5356160"/>
            <a:ext cx="10061703" cy="139301"/>
          </a:xfrm>
          <a:prstGeom prst="rect">
            <a:avLst/>
          </a:prstGeom>
          <a:noFill/>
          <a:ln/>
        </p:spPr>
        <p:txBody>
          <a:bodyPr wrap="none" lIns="0" tIns="0" rIns="0" bIns="0" rtlCol="0" anchor="t"/>
          <a:lstStyle/>
          <a:p>
            <a:pPr algn="l" marL="162560" indent="-162560">
              <a:lnSpc>
                <a:spcPct val="109000"/>
              </a:lnSpc>
              <a:buSzPct val="100000"/>
              <a:buChar char="​"/>
            </a:pPr>
            <a:r>
              <a:rPr lang="en-US" sz="800" dirty="0">
                <a:solidFill>
                  <a:srgbClr val="49495A"/>
                </a:solidFill>
                <a:latin typeface="Open Sans" pitchFamily="34" charset="0"/>
                <a:ea typeface="Open Sans" pitchFamily="34" charset="-122"/>
                <a:cs typeface="Open Sans" pitchFamily="34" charset="-120"/>
              </a:rPr>
              <a:t>Surpris(e) de la difficulté</a:t>
            </a:r>
            <a:endParaRPr lang="en-US" sz="800" dirty="0"/>
          </a:p>
        </p:txBody>
      </p:sp>
      <p:sp>
        <p:nvSpPr>
          <p:cNvPr id="27" name="Shape 24"/>
          <p:cNvSpPr/>
          <p:nvPr/>
        </p:nvSpPr>
        <p:spPr>
          <a:xfrm>
            <a:off x="581006" y="5372692"/>
            <a:ext cx="106128" cy="106150"/>
          </a:xfrm>
          <a:prstGeom prst="roundRect">
            <a:avLst>
              <a:gd name="adj" fmla="val 15002"/>
            </a:avLst>
          </a:prstGeom>
          <a:noFill/>
          <a:ln w="11135">
            <a:solidFill>
              <a:srgbClr val="403CCF"/>
            </a:solidFill>
            <a:prstDash val="solid"/>
          </a:ln>
        </p:spPr>
      </p:sp>
      <p:sp>
        <p:nvSpPr>
          <p:cNvPr id="28" name="Text 25"/>
          <p:cNvSpPr/>
          <p:nvPr/>
        </p:nvSpPr>
        <p:spPr>
          <a:xfrm>
            <a:off x="581006" y="5519214"/>
            <a:ext cx="10061703" cy="139301"/>
          </a:xfrm>
          <a:prstGeom prst="rect">
            <a:avLst/>
          </a:prstGeom>
          <a:noFill/>
          <a:ln/>
        </p:spPr>
        <p:txBody>
          <a:bodyPr wrap="none" lIns="0" tIns="0" rIns="0" bIns="0" rtlCol="0" anchor="t"/>
          <a:lstStyle/>
          <a:p>
            <a:pPr algn="l" marL="162560" indent="-162560">
              <a:lnSpc>
                <a:spcPct val="109000"/>
              </a:lnSpc>
              <a:buSzPct val="100000"/>
              <a:buChar char="​"/>
            </a:pPr>
            <a:r>
              <a:rPr lang="en-US" sz="800" dirty="0">
                <a:solidFill>
                  <a:srgbClr val="49495A"/>
                </a:solidFill>
                <a:latin typeface="Open Sans" pitchFamily="34" charset="0"/>
                <a:ea typeface="Open Sans" pitchFamily="34" charset="-122"/>
                <a:cs typeface="Open Sans" pitchFamily="34" charset="-120"/>
              </a:rPr>
              <a:t>Incompétent(e)</a:t>
            </a:r>
            <a:endParaRPr lang="en-US" sz="800" dirty="0"/>
          </a:p>
        </p:txBody>
      </p:sp>
      <p:sp>
        <p:nvSpPr>
          <p:cNvPr id="29" name="Shape 26"/>
          <p:cNvSpPr/>
          <p:nvPr/>
        </p:nvSpPr>
        <p:spPr>
          <a:xfrm>
            <a:off x="581006" y="5535746"/>
            <a:ext cx="106128" cy="106150"/>
          </a:xfrm>
          <a:prstGeom prst="roundRect">
            <a:avLst>
              <a:gd name="adj" fmla="val 15002"/>
            </a:avLst>
          </a:prstGeom>
          <a:noFill/>
          <a:ln w="11135">
            <a:solidFill>
              <a:srgbClr val="403CCF"/>
            </a:solidFill>
            <a:prstDash val="solid"/>
          </a:ln>
        </p:spPr>
      </p:sp>
      <p:sp>
        <p:nvSpPr>
          <p:cNvPr id="30" name="Text 27"/>
          <p:cNvSpPr/>
          <p:nvPr/>
        </p:nvSpPr>
        <p:spPr>
          <a:xfrm>
            <a:off x="581006" y="5682268"/>
            <a:ext cx="10061703" cy="139301"/>
          </a:xfrm>
          <a:prstGeom prst="rect">
            <a:avLst/>
          </a:prstGeom>
          <a:noFill/>
          <a:ln/>
        </p:spPr>
        <p:txBody>
          <a:bodyPr wrap="none" lIns="0" tIns="0" rIns="0" bIns="0" rtlCol="0" anchor="t"/>
          <a:lstStyle/>
          <a:p>
            <a:pPr algn="l" marL="162560" indent="-162560">
              <a:lnSpc>
                <a:spcPct val="109000"/>
              </a:lnSpc>
              <a:buSzPct val="100000"/>
              <a:buChar char="​"/>
            </a:pPr>
            <a:r>
              <a:rPr lang="en-US" sz="800" dirty="0">
                <a:solidFill>
                  <a:srgbClr val="49495A"/>
                </a:solidFill>
                <a:latin typeface="Open Sans" pitchFamily="34" charset="0"/>
                <a:ea typeface="Open Sans" pitchFamily="34" charset="-122"/>
                <a:cs typeface="Open Sans" pitchFamily="34" charset="-120"/>
              </a:rPr>
              <a:t>En colère</a:t>
            </a:r>
            <a:endParaRPr lang="en-US" sz="800" dirty="0"/>
          </a:p>
        </p:txBody>
      </p:sp>
      <p:sp>
        <p:nvSpPr>
          <p:cNvPr id="31" name="Shape 28"/>
          <p:cNvSpPr/>
          <p:nvPr/>
        </p:nvSpPr>
        <p:spPr>
          <a:xfrm>
            <a:off x="581006" y="5698800"/>
            <a:ext cx="106128" cy="106150"/>
          </a:xfrm>
          <a:prstGeom prst="roundRect">
            <a:avLst>
              <a:gd name="adj" fmla="val 15002"/>
            </a:avLst>
          </a:prstGeom>
          <a:noFill/>
          <a:ln w="11135">
            <a:solidFill>
              <a:srgbClr val="403CCF"/>
            </a:solidFill>
            <a:prstDash val="solid"/>
          </a:ln>
        </p:spPr>
      </p:sp>
      <p:sp>
        <p:nvSpPr>
          <p:cNvPr id="32" name="Shape 29"/>
          <p:cNvSpPr/>
          <p:nvPr/>
        </p:nvSpPr>
        <p:spPr>
          <a:xfrm>
            <a:off x="581006" y="5898049"/>
            <a:ext cx="9527236" cy="600098"/>
          </a:xfrm>
          <a:prstGeom prst="roundRect">
            <a:avLst>
              <a:gd name="adj" fmla="val 2653"/>
            </a:avLst>
          </a:prstGeom>
          <a:solidFill>
            <a:srgbClr val="FFB3B4"/>
          </a:solidFill>
          <a:ln/>
        </p:spPr>
      </p:sp>
      <p:pic>
        <p:nvPicPr>
          <p:cNvPr id="33" name="Image 1" descr="preencoded.png">    </p:cNvPr>
          <p:cNvPicPr>
            <a:picLocks noChangeAspect="1"/>
          </p:cNvPicPr>
          <p:nvPr/>
        </p:nvPicPr>
        <p:blipFill>
          <a:blip r:embed="rId2"/>
          <a:stretch>
            <a:fillRect/>
          </a:stretch>
        </p:blipFill>
        <p:spPr>
          <a:xfrm>
            <a:off x="687134" y="5994281"/>
            <a:ext cx="132660" cy="106150"/>
          </a:xfrm>
          <a:prstGeom prst="rect">
            <a:avLst/>
          </a:prstGeom>
        </p:spPr>
      </p:pic>
      <p:sp>
        <p:nvSpPr>
          <p:cNvPr id="34" name="Text 30"/>
          <p:cNvSpPr/>
          <p:nvPr/>
        </p:nvSpPr>
        <p:spPr>
          <a:xfrm>
            <a:off x="925922" y="5992541"/>
            <a:ext cx="9076193" cy="417902"/>
          </a:xfrm>
          <a:prstGeom prst="rect">
            <a:avLst/>
          </a:prstGeom>
          <a:noFill/>
          <a:ln/>
        </p:spPr>
        <p:txBody>
          <a:bodyPr wrap="square" lIns="0" tIns="0" rIns="0" bIns="0" rtlCol="0" anchor="t">
            <a:normAutofit/>
          </a:bodyPr>
          <a:lstStyle/>
          <a:p>
            <a:pPr algn="l" indent="0" marL="0">
              <a:lnSpc>
                <a:spcPct val="109000"/>
              </a:lnSpc>
              <a:buNone/>
            </a:pPr>
            <a:r>
              <a:rPr lang="en-US" sz="800" dirty="0">
                <a:solidFill>
                  <a:srgbClr val="000000"/>
                </a:solidFill>
                <a:latin typeface="Open Sans" pitchFamily="34" charset="0"/>
                <a:ea typeface="Open Sans" pitchFamily="34" charset="-122"/>
                <a:cs typeface="Open Sans" pitchFamily="34" charset="-120"/>
              </a:rPr>
              <a:t>Ces calculs </a:t>
            </a:r>
            <a:pPr algn="l" indent="0" marL="0">
              <a:lnSpc>
                <a:spcPct val="109000"/>
              </a:lnSpc>
              <a:buNone/>
            </a:pPr>
            <a:r>
              <a:rPr lang="en-US" sz="800" b="1" dirty="0">
                <a:solidFill>
                  <a:srgbClr val="000000"/>
                </a:solidFill>
                <a:latin typeface="Open Sans Bold" pitchFamily="34" charset="0"/>
                <a:ea typeface="Open Sans Bold" pitchFamily="34" charset="-122"/>
                <a:cs typeface="Open Sans Bold" pitchFamily="34" charset="-120"/>
              </a:rPr>
              <a:t>ne sont pas des exercices scolaires.</a:t>
            </a:r>
            <a:pPr algn="l" indent="0" marL="0">
              <a:lnSpc>
                <a:spcPct val="109000"/>
              </a:lnSpc>
              <a:buNone/>
            </a:pPr>
            <a:r>
              <a:rPr lang="en-US" sz="800" dirty="0">
                <a:solidFill>
                  <a:srgbClr val="000000"/>
                </a:solidFill>
                <a:latin typeface="Open Sans" pitchFamily="34" charset="0"/>
                <a:ea typeface="Open Sans" pitchFamily="34" charset="-122"/>
                <a:cs typeface="Open Sans" pitchFamily="34" charset="-120"/>
              </a:rPr>
              <a:t> Ce sont des décisions que des millions de Français doivent prendre </a:t>
            </a:r>
            <a:pPr algn="l" indent="0" marL="0">
              <a:lnSpc>
                <a:spcPct val="109000"/>
              </a:lnSpc>
              <a:buNone/>
            </a:pPr>
            <a:r>
              <a:rPr lang="en-US" sz="800" b="1" dirty="0">
                <a:solidFill>
                  <a:srgbClr val="000000"/>
                </a:solidFill>
                <a:latin typeface="Open Sans Bold" pitchFamily="34" charset="0"/>
                <a:ea typeface="Open Sans Bold" pitchFamily="34" charset="-122"/>
                <a:cs typeface="Open Sans Bold" pitchFamily="34" charset="-120"/>
              </a:rPr>
              <a:t>SEULS, CHAQUE JOUR, sans filet de sécurité.</a:t>
            </a:r>
            <a:endParaRPr lang="en-US" sz="800" dirty="0"/>
          </a:p>
          <a:p>
            <a:pPr algn="l" indent="0" marL="0">
              <a:lnSpc>
                <a:spcPct val="109000"/>
              </a:lnSpc>
              <a:buNone/>
            </a:pPr>
            <a:r>
              <a:rPr lang="en-US" sz="800" dirty="0">
                <a:solidFill>
                  <a:srgbClr val="000000"/>
                </a:solidFill>
                <a:latin typeface="Open Sans" pitchFamily="34" charset="0"/>
                <a:ea typeface="Open Sans" pitchFamily="34" charset="-122"/>
                <a:cs typeface="Open Sans" pitchFamily="34" charset="-120"/>
              </a:rPr>
              <a:t>Une erreur sur la facture = </a:t>
            </a:r>
            <a:pPr algn="l" indent="0" marL="0">
              <a:lnSpc>
                <a:spcPct val="109000"/>
              </a:lnSpc>
              <a:buNone/>
            </a:pPr>
            <a:r>
              <a:rPr lang="en-US" sz="800" b="1" dirty="0">
                <a:solidFill>
                  <a:srgbClr val="000000"/>
                </a:solidFill>
                <a:latin typeface="Open Sans Bold" pitchFamily="34" charset="0"/>
                <a:ea typeface="Open Sans Bold" pitchFamily="34" charset="-122"/>
                <a:cs typeface="Open Sans Bold" pitchFamily="34" charset="-120"/>
              </a:rPr>
              <a:t>coupure d'électricité.</a:t>
            </a:r>
            <a:pPr algn="l" indent="0" marL="0">
              <a:lnSpc>
                <a:spcPct val="109000"/>
              </a:lnSpc>
              <a:buNone/>
            </a:pPr>
            <a:r>
              <a:rPr lang="en-US" sz="800" dirty="0">
                <a:solidFill>
                  <a:srgbClr val="000000"/>
                </a:solidFill>
                <a:latin typeface="Open Sans" pitchFamily="34" charset="0"/>
                <a:ea typeface="Open Sans" pitchFamily="34" charset="-122"/>
                <a:cs typeface="Open Sans" pitchFamily="34" charset="-120"/>
              </a:rPr>
              <a:t> Une erreur sur le médicament = </a:t>
            </a:r>
            <a:pPr algn="l" indent="0" marL="0">
              <a:lnSpc>
                <a:spcPct val="109000"/>
              </a:lnSpc>
              <a:buNone/>
            </a:pPr>
            <a:r>
              <a:rPr lang="en-US" sz="800" b="1" dirty="0">
                <a:solidFill>
                  <a:srgbClr val="000000"/>
                </a:solidFill>
                <a:latin typeface="Open Sans Bold" pitchFamily="34" charset="0"/>
                <a:ea typeface="Open Sans Bold" pitchFamily="34" charset="-122"/>
                <a:cs typeface="Open Sans Bold" pitchFamily="34" charset="-120"/>
              </a:rPr>
              <a:t>urgences.</a:t>
            </a:r>
            <a:pPr algn="l" indent="0" marL="0">
              <a:lnSpc>
                <a:spcPct val="109000"/>
              </a:lnSpc>
              <a:buNone/>
            </a:pPr>
            <a:r>
              <a:rPr lang="en-US" sz="800" dirty="0">
                <a:solidFill>
                  <a:srgbClr val="000000"/>
                </a:solidFill>
                <a:latin typeface="Open Sans" pitchFamily="34" charset="0"/>
                <a:ea typeface="Open Sans" pitchFamily="34" charset="-122"/>
                <a:cs typeface="Open Sans" pitchFamily="34" charset="-120"/>
              </a:rPr>
              <a:t> Une erreur sur le crédit = </a:t>
            </a:r>
            <a:pPr algn="l" indent="0" marL="0">
              <a:lnSpc>
                <a:spcPct val="109000"/>
              </a:lnSpc>
              <a:buNone/>
            </a:pPr>
            <a:r>
              <a:rPr lang="en-US" sz="800" b="1" dirty="0">
                <a:solidFill>
                  <a:srgbClr val="000000"/>
                </a:solidFill>
                <a:latin typeface="Open Sans Bold" pitchFamily="34" charset="0"/>
                <a:ea typeface="Open Sans Bold" pitchFamily="34" charset="-122"/>
                <a:cs typeface="Open Sans Bold" pitchFamily="34" charset="-120"/>
              </a:rPr>
              <a:t>surendettement.</a:t>
            </a:r>
            <a:endParaRPr lang="en-US" sz="800" dirty="0"/>
          </a:p>
        </p:txBody>
      </p:sp>
      <p:sp>
        <p:nvSpPr>
          <p:cNvPr id="35" name="Text 31"/>
          <p:cNvSpPr/>
          <p:nvPr/>
        </p:nvSpPr>
        <p:spPr>
          <a:xfrm>
            <a:off x="46540" y="6574628"/>
            <a:ext cx="10061703" cy="111458"/>
          </a:xfrm>
          <a:prstGeom prst="rect">
            <a:avLst/>
          </a:prstGeom>
          <a:noFill/>
          <a:ln/>
        </p:spPr>
        <p:txBody>
          <a:bodyPr wrap="none" lIns="0" tIns="0" rIns="0" bIns="0" rtlCol="0" anchor="t"/>
          <a:lstStyle/>
          <a:p>
            <a:pPr algn="r" indent="0" marL="0">
              <a:lnSpc>
                <a:spcPct val="109000"/>
              </a:lnSpc>
              <a:buNone/>
            </a:pPr>
            <a:r>
              <a:rPr lang="en-US" sz="650" dirty="0">
                <a:solidFill>
                  <a:srgbClr val="49495A"/>
                </a:solidFill>
                <a:latin typeface="Open Sans" pitchFamily="34" charset="0"/>
                <a:ea typeface="Open Sans" pitchFamily="34" charset="-122"/>
                <a:cs typeface="Open Sans" pitchFamily="34" charset="-120"/>
              </a:rPr>
              <a:t>— 5 / 14 —</a:t>
            </a:r>
            <a:endParaRPr lang="en-US" sz="650" dirty="0"/>
          </a:p>
        </p:txBody>
      </p:sp>
      <p:pic>
        <p:nvPicPr>
          <p:cNvPr id="36" name="Image 2" descr="preencoded.png">    </p:cNvPr>
          <p:cNvPicPr>
            <a:picLocks noChangeAspect="1"/>
          </p:cNvPicPr>
          <p:nvPr/>
        </p:nvPicPr>
        <p:blipFill>
          <a:blip r:embed="rId3"/>
          <a:stretch>
            <a:fillRect/>
          </a:stretch>
        </p:blipFill>
        <p:spPr>
          <a:xfrm>
            <a:off x="581006" y="6762566"/>
            <a:ext cx="987511" cy="32776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81006" y="455664"/>
            <a:ext cx="1021785" cy="125814"/>
          </a:xfrm>
          <a:prstGeom prst="roundRect">
            <a:avLst>
              <a:gd name="adj" fmla="val 7902"/>
            </a:avLst>
          </a:prstGeom>
          <a:solidFill>
            <a:srgbClr val="D7D6F5"/>
          </a:solidFill>
          <a:ln/>
        </p:spPr>
      </p:sp>
      <p:sp>
        <p:nvSpPr>
          <p:cNvPr id="3" name="Text 1"/>
          <p:cNvSpPr/>
          <p:nvPr/>
        </p:nvSpPr>
        <p:spPr>
          <a:xfrm>
            <a:off x="630678" y="480461"/>
            <a:ext cx="1456909" cy="76219"/>
          </a:xfrm>
          <a:prstGeom prst="rect">
            <a:avLst/>
          </a:prstGeom>
          <a:noFill/>
          <a:ln/>
        </p:spPr>
        <p:txBody>
          <a:bodyPr wrap="none" lIns="0" tIns="0" rIns="0" bIns="0" rtlCol="0" anchor="t"/>
          <a:lstStyle/>
          <a:p>
            <a:pPr algn="l" indent="0" marL="0">
              <a:lnSpc>
                <a:spcPct val="96000"/>
              </a:lnSpc>
              <a:buNone/>
            </a:pPr>
            <a:r>
              <a:rPr lang="en-US" sz="500" dirty="0">
                <a:solidFill>
                  <a:srgbClr val="49495A"/>
                </a:solidFill>
                <a:latin typeface="Open Sans" pitchFamily="34" charset="0"/>
                <a:ea typeface="Open Sans" pitchFamily="34" charset="-122"/>
                <a:cs typeface="Open Sans" pitchFamily="34" charset="-120"/>
              </a:rPr>
              <a:t>— STATION 3 ILLECTRONISME</a:t>
            </a:r>
            <a:endParaRPr lang="en-US" sz="500" dirty="0"/>
          </a:p>
        </p:txBody>
      </p:sp>
      <p:sp>
        <p:nvSpPr>
          <p:cNvPr id="4" name="Text 2"/>
          <p:cNvSpPr/>
          <p:nvPr/>
        </p:nvSpPr>
        <p:spPr>
          <a:xfrm>
            <a:off x="581006" y="598010"/>
            <a:ext cx="9527236" cy="258937"/>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600" dirty="0">
                <a:solidFill>
                  <a:srgbClr val="403CCF"/>
                </a:solidFill>
                <a:latin typeface="Libre Baskerville" pitchFamily="34" charset="0"/>
                <a:ea typeface="Libre Baskerville" pitchFamily="34" charset="-122"/>
                <a:cs typeface="Libre Baskerville" pitchFamily="34" charset="-120"/>
              </a:rPr>
              <a:t> Station 3 — Seul(e) face à l'écran</a:t>
            </a:r>
            <a:endParaRPr lang="en-US" sz="1600" dirty="0"/>
          </a:p>
        </p:txBody>
      </p:sp>
      <p:sp>
        <p:nvSpPr>
          <p:cNvPr id="5" name="Text 3"/>
          <p:cNvSpPr/>
          <p:nvPr/>
        </p:nvSpPr>
        <p:spPr>
          <a:xfrm>
            <a:off x="581006" y="873479"/>
            <a:ext cx="9527236" cy="129382"/>
          </a:xfrm>
          <a:prstGeom prst="rect">
            <a:avLst/>
          </a:prstGeom>
          <a:noFill/>
          <a:ln/>
        </p:spPr>
        <p:txBody>
          <a:bodyPr wrap="none" lIns="0" tIns="0" rIns="0" bIns="0" rtlCol="0" anchor="t"/>
          <a:lstStyle/>
          <a:p>
            <a:pPr algn="l" indent="0" marL="0">
              <a:lnSpc>
                <a:spcPct val="104000"/>
              </a:lnSpc>
              <a:buNone/>
            </a:pPr>
            <a:r>
              <a:rPr lang="en-US" sz="800" dirty="0">
                <a:solidFill>
                  <a:srgbClr val="403CCF"/>
                </a:solidFill>
                <a:latin typeface="Libre Baskerville" pitchFamily="34" charset="0"/>
                <a:ea typeface="Libre Baskerville" pitchFamily="34" charset="-122"/>
                <a:cs typeface="Libre Baskerville" pitchFamily="34" charset="-120"/>
              </a:rPr>
              <a:t>Simulation : renouveler vos droits CAF. Sans aide. Sans téléphone.</a:t>
            </a:r>
            <a:endParaRPr lang="en-US" sz="800" dirty="0"/>
          </a:p>
        </p:txBody>
      </p:sp>
      <p:sp>
        <p:nvSpPr>
          <p:cNvPr id="6" name="Shape 4"/>
          <p:cNvSpPr/>
          <p:nvPr/>
        </p:nvSpPr>
        <p:spPr>
          <a:xfrm>
            <a:off x="581006" y="1064985"/>
            <a:ext cx="9527236" cy="517527"/>
          </a:xfrm>
          <a:prstGeom prst="roundRect">
            <a:avLst>
              <a:gd name="adj" fmla="val 2401"/>
            </a:avLst>
          </a:prstGeom>
          <a:solidFill>
            <a:srgbClr val="FFB3B4"/>
          </a:solidFill>
          <a:ln/>
        </p:spPr>
      </p:sp>
      <p:pic>
        <p:nvPicPr>
          <p:cNvPr id="7" name="Image 0" descr="preencoded.png">    </p:cNvPr>
          <p:cNvPicPr>
            <a:picLocks noChangeAspect="1"/>
          </p:cNvPicPr>
          <p:nvPr/>
        </p:nvPicPr>
        <p:blipFill>
          <a:blip r:embed="rId1"/>
          <a:stretch>
            <a:fillRect/>
          </a:stretch>
        </p:blipFill>
        <p:spPr>
          <a:xfrm>
            <a:off x="663821" y="1127109"/>
            <a:ext cx="103518" cy="82832"/>
          </a:xfrm>
          <a:prstGeom prst="rect">
            <a:avLst/>
          </a:prstGeom>
        </p:spPr>
      </p:pic>
      <p:sp>
        <p:nvSpPr>
          <p:cNvPr id="8" name="Text 5"/>
          <p:cNvSpPr/>
          <p:nvPr/>
        </p:nvSpPr>
        <p:spPr>
          <a:xfrm>
            <a:off x="850154" y="1127109"/>
            <a:ext cx="9175274" cy="397455"/>
          </a:xfrm>
          <a:prstGeom prst="rect">
            <a:avLst/>
          </a:prstGeom>
          <a:noFill/>
          <a:ln/>
        </p:spPr>
        <p:txBody>
          <a:bodyPr wrap="square" lIns="0" tIns="0" rIns="0" bIns="0" rtlCol="0" anchor="t">
            <a:normAutofit/>
          </a:bodyPr>
          <a:lstStyle/>
          <a:p>
            <a:pPr algn="l" indent="0" marL="0">
              <a:lnSpc>
                <a:spcPct val="100000"/>
              </a:lnSpc>
              <a:buNone/>
            </a:pPr>
            <a:r>
              <a:rPr lang="en-US" sz="650" dirty="0">
                <a:solidFill>
                  <a:srgbClr val="000000"/>
                </a:solidFill>
                <a:latin typeface="Open Sans" pitchFamily="34" charset="0"/>
                <a:ea typeface="Open Sans" pitchFamily="34" charset="-122"/>
                <a:cs typeface="Open Sans" pitchFamily="34" charset="-120"/>
              </a:rPr>
              <a:t>Vous êtes </a:t>
            </a:r>
            <a:pPr algn="l" indent="0" marL="0">
              <a:lnSpc>
                <a:spcPct val="100000"/>
              </a:lnSpc>
              <a:buNone/>
            </a:pPr>
            <a:r>
              <a:rPr lang="en-US" sz="650" b="1" dirty="0">
                <a:solidFill>
                  <a:srgbClr val="000000"/>
                </a:solidFill>
                <a:latin typeface="Open Sans Bold" pitchFamily="34" charset="0"/>
                <a:ea typeface="Open Sans Bold" pitchFamily="34" charset="-122"/>
                <a:cs typeface="Open Sans Bold" pitchFamily="34" charset="-120"/>
              </a:rPr>
              <a:t>Martine, 67 ans, retraitée.</a:t>
            </a:r>
            <a:pPr algn="l" indent="0" marL="0">
              <a:lnSpc>
                <a:spcPct val="100000"/>
              </a:lnSpc>
              <a:buNone/>
            </a:pPr>
            <a:r>
              <a:rPr lang="en-US" sz="650" dirty="0">
                <a:solidFill>
                  <a:srgbClr val="000000"/>
                </a:solidFill>
                <a:latin typeface="Open Sans" pitchFamily="34" charset="0"/>
                <a:ea typeface="Open Sans" pitchFamily="34" charset="-122"/>
                <a:cs typeface="Open Sans" pitchFamily="34" charset="-120"/>
              </a:rPr>
              <a:t> Votre aide au logement (APL) n'a pas été versée ce mois-ci. Un courrier vous indique : </a:t>
            </a:r>
            <a:pPr algn="l" indent="0" marL="0">
              <a:lnSpc>
                <a:spcPct val="100000"/>
              </a:lnSpc>
              <a:buNone/>
            </a:pPr>
            <a:r>
              <a:rPr lang="en-US" sz="650" b="1" dirty="0">
                <a:solidFill>
                  <a:srgbClr val="000000"/>
                </a:solidFill>
                <a:latin typeface="Open Sans Bold" pitchFamily="34" charset="0"/>
                <a:ea typeface="Open Sans Bold" pitchFamily="34" charset="-122"/>
                <a:cs typeface="Open Sans Bold" pitchFamily="34" charset="-120"/>
              </a:rPr>
              <a:t>« Votre dossier nécessite une mise à jour obligatoire de vos ressources dans un délai de 15 jours. Passé ce délai, vos droits seront suspendus définitivement. »</a:t>
            </a:r>
            <a:endParaRPr lang="en-US" sz="650" dirty="0"/>
          </a:p>
          <a:p>
            <a:pPr algn="l" indent="0" marL="0">
              <a:lnSpc>
                <a:spcPct val="100000"/>
              </a:lnSpc>
              <a:buNone/>
            </a:pPr>
            <a:r>
              <a:rPr lang="en-US" sz="650" dirty="0">
                <a:solidFill>
                  <a:srgbClr val="000000"/>
                </a:solidFill>
                <a:latin typeface="Open Sans" pitchFamily="34" charset="0"/>
                <a:ea typeface="Open Sans" pitchFamily="34" charset="-122"/>
                <a:cs typeface="Open Sans" pitchFamily="34" charset="-120"/>
              </a:rPr>
              <a:t>Vous n'avez jamais fait de démarche en ligne seule. Votre fille est en déplacement professionnel. </a:t>
            </a:r>
            <a:pPr algn="l" indent="0" marL="0">
              <a:lnSpc>
                <a:spcPct val="100000"/>
              </a:lnSpc>
              <a:buNone/>
            </a:pPr>
            <a:r>
              <a:rPr lang="en-US" sz="650" b="1" dirty="0">
                <a:solidFill>
                  <a:srgbClr val="000000"/>
                </a:solidFill>
                <a:latin typeface="Open Sans Bold" pitchFamily="34" charset="0"/>
                <a:ea typeface="Open Sans Bold" pitchFamily="34" charset="-122"/>
                <a:cs typeface="Open Sans Bold" pitchFamily="34" charset="-120"/>
              </a:rPr>
              <a:t>Vous avez 10 minutes.</a:t>
            </a:r>
            <a:endParaRPr lang="en-US" sz="650" dirty="0"/>
          </a:p>
        </p:txBody>
      </p:sp>
      <p:sp>
        <p:nvSpPr>
          <p:cNvPr id="9" name="Text 6"/>
          <p:cNvSpPr/>
          <p:nvPr/>
        </p:nvSpPr>
        <p:spPr>
          <a:xfrm>
            <a:off x="581006" y="1629061"/>
            <a:ext cx="165629" cy="103540"/>
          </a:xfrm>
          <a:prstGeom prst="rect">
            <a:avLst/>
          </a:prstGeom>
          <a:noFill/>
          <a:ln/>
        </p:spPr>
        <p:txBody>
          <a:bodyPr wrap="none" lIns="0" tIns="0" rIns="0" bIns="0" rtlCol="0" anchor="ctr"/>
          <a:lstStyle/>
          <a:p>
            <a:pPr algn="l" indent="0" marL="0">
              <a:lnSpc>
                <a:spcPct val="100000"/>
              </a:lnSpc>
              <a:buNone/>
            </a:pPr>
            <a:r>
              <a:rPr lang="en-US" sz="650" dirty="0">
                <a:solidFill>
                  <a:srgbClr val="49495A"/>
                </a:solidFill>
                <a:latin typeface="Libre Baskerville" pitchFamily="34" charset="0"/>
                <a:ea typeface="Libre Baskerville" pitchFamily="34" charset="-122"/>
                <a:cs typeface="Libre Baskerville" pitchFamily="34" charset="-120"/>
              </a:rPr>
              <a:t>01</a:t>
            </a:r>
            <a:endParaRPr lang="en-US" sz="650" dirty="0"/>
          </a:p>
        </p:txBody>
      </p:sp>
      <p:sp>
        <p:nvSpPr>
          <p:cNvPr id="10" name="Shape 7"/>
          <p:cNvSpPr/>
          <p:nvPr/>
        </p:nvSpPr>
        <p:spPr>
          <a:xfrm>
            <a:off x="581006" y="1758704"/>
            <a:ext cx="4742871" cy="11137"/>
          </a:xfrm>
          <a:prstGeom prst="rect">
            <a:avLst/>
          </a:prstGeom>
          <a:solidFill>
            <a:srgbClr val="5955EB"/>
          </a:solidFill>
          <a:ln/>
        </p:spPr>
      </p:sp>
      <p:sp>
        <p:nvSpPr>
          <p:cNvPr id="11" name="Text 8"/>
          <p:cNvSpPr/>
          <p:nvPr/>
        </p:nvSpPr>
        <p:spPr>
          <a:xfrm>
            <a:off x="581006" y="1822394"/>
            <a:ext cx="4742871" cy="129382"/>
          </a:xfrm>
          <a:prstGeom prst="rect">
            <a:avLst/>
          </a:prstGeom>
          <a:noFill/>
          <a:ln/>
        </p:spPr>
        <p:txBody>
          <a:bodyPr wrap="none" lIns="0" tIns="0" rIns="0" bIns="0" rtlCol="0" anchor="t"/>
          <a:lstStyle/>
          <a:p>
            <a:pPr algn="l" indent="0" marL="0">
              <a:lnSpc>
                <a:spcPct val="104000"/>
              </a:lnSpc>
              <a:buNone/>
            </a:pPr>
            <a:r>
              <a:rPr lang="en-US" sz="800" dirty="0">
                <a:solidFill>
                  <a:srgbClr val="49495A"/>
                </a:solidFill>
                <a:latin typeface="Libre Baskerville" pitchFamily="34" charset="0"/>
                <a:ea typeface="Libre Baskerville" pitchFamily="34" charset="-122"/>
                <a:cs typeface="Libre Baskerville" pitchFamily="34" charset="-120"/>
              </a:rPr>
              <a:t>Étape 1 — Trouver le bon site </a:t>
            </a:r>
            <a:pPr algn="l" indent="0" marL="0">
              <a:lnSpc>
                <a:spcPct val="104000"/>
              </a:lnSpc>
              <a:buNone/>
            </a:pPr>
            <a:r>
              <a:rPr lang="en-US" sz="800" i="1" dirty="0">
                <a:solidFill>
                  <a:srgbClr val="49495A"/>
                </a:solidFill>
                <a:latin typeface="Libre Baskerville" pitchFamily="34" charset="0"/>
                <a:ea typeface="Libre Baskerville" pitchFamily="34" charset="-122"/>
                <a:cs typeface="Libre Baskerville" pitchFamily="34" charset="-120"/>
              </a:rPr>
              <a:t>(2 min)</a:t>
            </a:r>
            <a:endParaRPr lang="en-US" sz="800" dirty="0"/>
          </a:p>
        </p:txBody>
      </p:sp>
      <p:sp>
        <p:nvSpPr>
          <p:cNvPr id="12" name="Text 9"/>
          <p:cNvSpPr/>
          <p:nvPr/>
        </p:nvSpPr>
        <p:spPr>
          <a:xfrm>
            <a:off x="581006" y="1976573"/>
            <a:ext cx="4742871" cy="99364"/>
          </a:xfrm>
          <a:prstGeom prst="rect">
            <a:avLst/>
          </a:prstGeom>
          <a:noFill/>
          <a:ln/>
        </p:spPr>
        <p:txBody>
          <a:bodyPr wrap="none" lIns="0" tIns="0" rIns="0" bIns="0" rtlCol="0" anchor="t"/>
          <a:lstStyle/>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Vous tapez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 CAF »</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dans Google. Vous voyez apparaître :</a:t>
            </a:r>
            <a:endParaRPr lang="en-US" sz="650" dirty="0"/>
          </a:p>
        </p:txBody>
      </p:sp>
      <p:sp>
        <p:nvSpPr>
          <p:cNvPr id="13" name="Text 10"/>
          <p:cNvSpPr/>
          <p:nvPr/>
        </p:nvSpPr>
        <p:spPr>
          <a:xfrm>
            <a:off x="581006" y="2100735"/>
            <a:ext cx="4742871" cy="554593"/>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caf.fr</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caf-info.fr</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aide-caf.com</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mon-caf.fr</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caf-allocataire.fr</a:t>
            </a:r>
            <a:endParaRPr lang="en-US" sz="650" dirty="0"/>
          </a:p>
        </p:txBody>
      </p:sp>
      <p:sp>
        <p:nvSpPr>
          <p:cNvPr id="14" name="Text 11"/>
          <p:cNvSpPr/>
          <p:nvPr/>
        </p:nvSpPr>
        <p:spPr>
          <a:xfrm>
            <a:off x="581006" y="2680125"/>
            <a:ext cx="4742871" cy="452619"/>
          </a:xfrm>
          <a:prstGeom prst="rect">
            <a:avLst/>
          </a:prstGeom>
          <a:noFill/>
          <a:ln/>
        </p:spPr>
        <p:txBody>
          <a:bodyPr wrap="square" lIns="0" tIns="0" rIns="0" bIns="0" rtlCol="0" anchor="t"/>
          <a:lstStyle/>
          <a:p>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spcAft>
                <a:spcPts val="150"/>
              </a:spcAft>
              <a:buNone/>
            </a:pPr>
            <a:r>
              <a:rPr lang="en-US" sz="650" b="1" dirty="0">
                <a:solidFill>
                  <a:srgbClr val="49495A"/>
                </a:solidFill>
                <a:latin typeface="Open Sans Bold" pitchFamily="34" charset="0"/>
                <a:ea typeface="Open Sans Bold" pitchFamily="34" charset="-122"/>
                <a:cs typeface="Open Sans Bold" pitchFamily="34" charset="-120"/>
              </a:rPr>
              <a:t>Entourez le bon site officiel :</a:t>
            </a:r>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caf.fr  /  caf-info.fr  /  aide-caf.com  /  mon-caf.fr  /  caf-allocataire.fr</a:t>
            </a:r>
            <a:endParaRPr lang="en-US" sz="650" dirty="0"/>
          </a:p>
          <a:p>
            <a:pPr algn="l" indent="0" marL="0">
              <a:lnSpc>
                <a:spcPct val="100000"/>
              </a:lnSpc>
              <a:spcAft>
                <a:spcPts val="150"/>
              </a:spcAft>
              <a:buNone/>
            </a:pPr>
            <a:r>
              <a:rPr lang="en-US" sz="650" dirty="0">
                <a:solidFill>
                  <a:srgbClr val="000000"/>
                </a:solidFill>
                <a:latin typeface="Open Sans" pitchFamily="34" charset="0"/>
                <a:ea typeface="Open Sans" pitchFamily="34" charset="-122"/>
                <a:cs typeface="Open Sans" pitchFamily="34" charset="-120"/>
              </a:rPr>
              <a:t>⚠️</a:t>
            </a:r>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spcAft>
                <a:spcPts val="150"/>
              </a:spcAft>
              <a:buNone/>
            </a:pPr>
            <a:r>
              <a:rPr lang="en-US" sz="650" b="1" dirty="0">
                <a:solidFill>
                  <a:srgbClr val="49495A"/>
                </a:solidFill>
                <a:latin typeface="Open Sans Bold" pitchFamily="34" charset="0"/>
                <a:ea typeface="Open Sans Bold" pitchFamily="34" charset="-122"/>
                <a:cs typeface="Open Sans Bold" pitchFamily="34" charset="-120"/>
              </a:rPr>
              <a:t>Piège :</a:t>
            </a:r>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spcAft>
                <a:spcPts val="150"/>
              </a:spcAft>
              <a:buNone/>
            </a:pPr>
            <a:r>
              <a:rPr lang="en-US" sz="650" i="1" dirty="0">
                <a:solidFill>
                  <a:srgbClr val="49495A"/>
                </a:solidFill>
                <a:latin typeface="Open Sans" pitchFamily="34" charset="0"/>
                <a:ea typeface="Open Sans" pitchFamily="34" charset="-122"/>
                <a:cs typeface="Open Sans" pitchFamily="34" charset="-120"/>
              </a:rPr>
              <a:t>Vous avez cliqué sur aide-caf.com — ce site vous propose de « faire vos démarches CAF pour vous » moyennant 29,90 €. Vous avez failli payer pour une démarche gratuite. Vous avez perdu 3 minutes.</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Comment saviez-vous lequel était le bon ? _______________</a:t>
            </a:r>
            <a:endParaRPr lang="en-US" sz="650" dirty="0"/>
          </a:p>
        </p:txBody>
      </p:sp>
      <p:sp>
        <p:nvSpPr>
          <p:cNvPr id="15" name="Text 12"/>
          <p:cNvSpPr/>
          <p:nvPr/>
        </p:nvSpPr>
        <p:spPr>
          <a:xfrm>
            <a:off x="5365285" y="1629061"/>
            <a:ext cx="165629" cy="103540"/>
          </a:xfrm>
          <a:prstGeom prst="rect">
            <a:avLst/>
          </a:prstGeom>
          <a:noFill/>
          <a:ln/>
        </p:spPr>
        <p:txBody>
          <a:bodyPr wrap="none" lIns="0" tIns="0" rIns="0" bIns="0" rtlCol="0" anchor="ctr"/>
          <a:lstStyle/>
          <a:p>
            <a:pPr algn="l" indent="0" marL="0">
              <a:lnSpc>
                <a:spcPct val="100000"/>
              </a:lnSpc>
              <a:buNone/>
            </a:pPr>
            <a:r>
              <a:rPr lang="en-US" sz="650" dirty="0">
                <a:solidFill>
                  <a:srgbClr val="49495A"/>
                </a:solidFill>
                <a:latin typeface="Libre Baskerville" pitchFamily="34" charset="0"/>
                <a:ea typeface="Libre Baskerville" pitchFamily="34" charset="-122"/>
                <a:cs typeface="Libre Baskerville" pitchFamily="34" charset="-120"/>
              </a:rPr>
              <a:t>02</a:t>
            </a:r>
            <a:endParaRPr lang="en-US" sz="650" dirty="0"/>
          </a:p>
        </p:txBody>
      </p:sp>
      <p:sp>
        <p:nvSpPr>
          <p:cNvPr id="16" name="Shape 13"/>
          <p:cNvSpPr/>
          <p:nvPr/>
        </p:nvSpPr>
        <p:spPr>
          <a:xfrm>
            <a:off x="5365285" y="1758704"/>
            <a:ext cx="4742958" cy="11137"/>
          </a:xfrm>
          <a:prstGeom prst="rect">
            <a:avLst/>
          </a:prstGeom>
          <a:solidFill>
            <a:srgbClr val="5955EB"/>
          </a:solidFill>
          <a:ln/>
        </p:spPr>
      </p:sp>
      <p:sp>
        <p:nvSpPr>
          <p:cNvPr id="17" name="Text 14"/>
          <p:cNvSpPr/>
          <p:nvPr/>
        </p:nvSpPr>
        <p:spPr>
          <a:xfrm>
            <a:off x="5365285" y="1822394"/>
            <a:ext cx="4742958" cy="129382"/>
          </a:xfrm>
          <a:prstGeom prst="rect">
            <a:avLst/>
          </a:prstGeom>
          <a:noFill/>
          <a:ln/>
        </p:spPr>
        <p:txBody>
          <a:bodyPr wrap="none" lIns="0" tIns="0" rIns="0" bIns="0" rtlCol="0" anchor="t"/>
          <a:lstStyle/>
          <a:p>
            <a:pPr algn="l" indent="0" marL="0">
              <a:lnSpc>
                <a:spcPct val="104000"/>
              </a:lnSpc>
              <a:buNone/>
            </a:pPr>
            <a:r>
              <a:rPr lang="en-US" sz="800" dirty="0">
                <a:solidFill>
                  <a:srgbClr val="49495A"/>
                </a:solidFill>
                <a:latin typeface="Libre Baskerville" pitchFamily="34" charset="0"/>
                <a:ea typeface="Libre Baskerville" pitchFamily="34" charset="-122"/>
                <a:cs typeface="Libre Baskerville" pitchFamily="34" charset="-120"/>
              </a:rPr>
              <a:t>Étape 2 — Créer votre espace personnel </a:t>
            </a:r>
            <a:pPr algn="l" indent="0" marL="0">
              <a:lnSpc>
                <a:spcPct val="104000"/>
              </a:lnSpc>
              <a:buNone/>
            </a:pPr>
            <a:r>
              <a:rPr lang="en-US" sz="800" i="1" dirty="0">
                <a:solidFill>
                  <a:srgbClr val="49495A"/>
                </a:solidFill>
                <a:latin typeface="Libre Baskerville" pitchFamily="34" charset="0"/>
                <a:ea typeface="Libre Baskerville" pitchFamily="34" charset="-122"/>
                <a:cs typeface="Libre Baskerville" pitchFamily="34" charset="-120"/>
              </a:rPr>
              <a:t>(3 min)</a:t>
            </a:r>
            <a:endParaRPr lang="en-US" sz="800" dirty="0"/>
          </a:p>
        </p:txBody>
      </p:sp>
      <p:sp>
        <p:nvSpPr>
          <p:cNvPr id="18" name="Text 15"/>
          <p:cNvSpPr/>
          <p:nvPr/>
        </p:nvSpPr>
        <p:spPr>
          <a:xfrm>
            <a:off x="5365285" y="1976573"/>
            <a:ext cx="4742958" cy="99364"/>
          </a:xfrm>
          <a:prstGeom prst="rect">
            <a:avLst/>
          </a:prstGeom>
          <a:noFill/>
          <a:ln/>
        </p:spPr>
        <p:txBody>
          <a:bodyPr wrap="none" lIns="0" tIns="0" rIns="0" bIns="0" rtlCol="0" anchor="t"/>
          <a:lstStyle/>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Le site demande votre numéro d'allocataire. Vous cherchez dans vos courriers. Vous trouvez deux documents :</a:t>
            </a:r>
            <a:endParaRPr lang="en-US" sz="650" dirty="0"/>
          </a:p>
        </p:txBody>
      </p:sp>
      <p:sp>
        <p:nvSpPr>
          <p:cNvPr id="19" name="Text 16"/>
          <p:cNvSpPr/>
          <p:nvPr/>
        </p:nvSpPr>
        <p:spPr>
          <a:xfrm>
            <a:off x="5365285" y="2100735"/>
            <a:ext cx="4742958" cy="213171"/>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Courrier A : </a:t>
            </a:r>
            <a:pPr algn="l" marL="132080" indent="-132080">
              <a:lnSpc>
                <a:spcPct val="100000"/>
              </a:lnSpc>
              <a:buSzPct val="100000"/>
              <a:buChar char="•"/>
            </a:pPr>
            <a:r>
              <a:rPr lang="en-US" sz="650" b="1" dirty="0">
                <a:solidFill>
                  <a:srgbClr val="49495A"/>
                </a:solidFill>
                <a:latin typeface="Open Sans Bold" pitchFamily="34" charset="0"/>
                <a:ea typeface="Open Sans Bold" pitchFamily="34" charset="-122"/>
                <a:cs typeface="Open Sans Bold" pitchFamily="34" charset="-120"/>
              </a:rPr>
              <a:t>« N° allocataire : 2 847 391 D »</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Courrier B : </a:t>
            </a:r>
            <a:pPr algn="l" marL="132080" indent="-132080">
              <a:lnSpc>
                <a:spcPct val="100000"/>
              </a:lnSpc>
              <a:buSzPct val="100000"/>
              <a:buChar char="•"/>
            </a:pPr>
            <a:r>
              <a:rPr lang="en-US" sz="650" b="1" dirty="0">
                <a:solidFill>
                  <a:srgbClr val="49495A"/>
                </a:solidFill>
                <a:latin typeface="Open Sans Bold" pitchFamily="34" charset="0"/>
                <a:ea typeface="Open Sans Bold" pitchFamily="34" charset="-122"/>
                <a:cs typeface="Open Sans Bold" pitchFamily="34" charset="-120"/>
              </a:rPr>
              <a:t>« Réf. : CAF-69-2024-00284739-1 »</a:t>
            </a:r>
            <a:endParaRPr lang="en-US" sz="650" dirty="0"/>
          </a:p>
        </p:txBody>
      </p:sp>
      <p:sp>
        <p:nvSpPr>
          <p:cNvPr id="20" name="Text 17"/>
          <p:cNvSpPr/>
          <p:nvPr/>
        </p:nvSpPr>
        <p:spPr>
          <a:xfrm>
            <a:off x="5365285" y="2338703"/>
            <a:ext cx="4742958" cy="223525"/>
          </a:xfrm>
          <a:prstGeom prst="rect">
            <a:avLst/>
          </a:prstGeom>
          <a:noFill/>
          <a:ln/>
        </p:spPr>
        <p:txBody>
          <a:bodyPr wrap="square" lIns="0" tIns="0" rIns="0" bIns="0" rtlCol="0" anchor="t"/>
          <a:lstStyle/>
          <a:p>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spcAft>
                <a:spcPts val="150"/>
              </a:spcAft>
              <a:buNone/>
            </a:pPr>
            <a:r>
              <a:rPr lang="en-US" sz="650" b="1" dirty="0">
                <a:solidFill>
                  <a:srgbClr val="49495A"/>
                </a:solidFill>
                <a:latin typeface="Open Sans Bold" pitchFamily="34" charset="0"/>
                <a:ea typeface="Open Sans Bold" pitchFamily="34" charset="-122"/>
                <a:cs typeface="Open Sans Bold" pitchFamily="34" charset="-120"/>
              </a:rPr>
              <a:t>Lequel contient votre numéro d'allocataire ?</a:t>
            </a:r>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_______________</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Le mot de passe doit contenir :</a:t>
            </a:r>
            <a:endParaRPr lang="en-US" sz="650" dirty="0"/>
          </a:p>
        </p:txBody>
      </p:sp>
      <p:sp>
        <p:nvSpPr>
          <p:cNvPr id="21" name="Text 18"/>
          <p:cNvSpPr/>
          <p:nvPr/>
        </p:nvSpPr>
        <p:spPr>
          <a:xfrm>
            <a:off x="5365285" y="2587026"/>
            <a:ext cx="4742958" cy="554593"/>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8 caractères minimum</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1 majuscule, 1 minuscule, 1 chiffre</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1 caractère spécial (!@#$%^&amp;*)</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Ne doit pas contenir votre nom ou prénom</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Ne doit pas ressembler à vos anciens mots de passe</a:t>
            </a:r>
            <a:endParaRPr lang="en-US" sz="650" dirty="0"/>
          </a:p>
        </p:txBody>
      </p:sp>
      <p:sp>
        <p:nvSpPr>
          <p:cNvPr id="22" name="Text 19"/>
          <p:cNvSpPr/>
          <p:nvPr/>
        </p:nvSpPr>
        <p:spPr>
          <a:xfrm>
            <a:off x="5365285" y="3166416"/>
            <a:ext cx="4742958" cy="229094"/>
          </a:xfrm>
          <a:prstGeom prst="rect">
            <a:avLst/>
          </a:prstGeom>
          <a:noFill/>
          <a:ln/>
        </p:spPr>
        <p:txBody>
          <a:bodyPr wrap="square" lIns="0" tIns="0" rIns="0" bIns="0" rtlCol="0" anchor="t"/>
          <a:lstStyle/>
          <a:p>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spcAft>
                <a:spcPts val="150"/>
              </a:spcAft>
              <a:buNone/>
            </a:pPr>
            <a:r>
              <a:rPr lang="en-US" sz="650" b="1" dirty="0">
                <a:solidFill>
                  <a:srgbClr val="49495A"/>
                </a:solidFill>
                <a:latin typeface="Open Sans Bold" pitchFamily="34" charset="0"/>
                <a:ea typeface="Open Sans Bold" pitchFamily="34" charset="-122"/>
                <a:cs typeface="Open Sans Bold" pitchFamily="34" charset="-120"/>
              </a:rPr>
              <a:t>Inventez un mot de passe valide :</a:t>
            </a:r>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_______________ </a:t>
            </a:r>
            <a:pPr algn="l" indent="0" marL="0">
              <a:lnSpc>
                <a:spcPct val="100000"/>
              </a:lnSpc>
              <a:spcAft>
                <a:spcPts val="150"/>
              </a:spcAft>
              <a:buNone/>
            </a:pPr>
            <a:r>
              <a:rPr lang="en-US" sz="650" i="1" dirty="0">
                <a:solidFill>
                  <a:srgbClr val="49495A"/>
                </a:solidFill>
                <a:latin typeface="Open Sans" pitchFamily="34" charset="0"/>
                <a:ea typeface="Open Sans" pitchFamily="34" charset="-122"/>
                <a:cs typeface="Open Sans" pitchFamily="34" charset="-120"/>
              </a:rPr>
              <a:t>(vous devrez vous en souvenir dans 5 minutes)</a:t>
            </a:r>
            <a:endParaRPr lang="en-US" sz="650" dirty="0"/>
          </a:p>
          <a:p>
            <a:pPr algn="l" indent="0" marL="0">
              <a:lnSpc>
                <a:spcPct val="100000"/>
              </a:lnSpc>
              <a:buNone/>
            </a:pPr>
            <a:r>
              <a:rPr lang="en-US" sz="650" dirty="0">
                <a:solidFill>
                  <a:srgbClr val="000000"/>
                </a:solidFill>
                <a:latin typeface="Open Sans" pitchFamily="34" charset="0"/>
                <a:ea typeface="Open Sans" pitchFamily="34" charset="-122"/>
                <a:cs typeface="Open Sans" pitchFamily="34" charset="-120"/>
              </a:rPr>
              <a:t>🔴</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Message d'erreur :</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buNone/>
            </a:pPr>
            <a:r>
              <a:rPr lang="en-US" sz="650" dirty="0">
                <a:solidFill>
                  <a:srgbClr val="49495A"/>
                </a:solidFill>
                <a:highlight>
                  <a:srgbClr val="EEEDF2"/>
                </a:highlight>
                <a:latin typeface="Consolas" pitchFamily="34" charset="0"/>
                <a:ea typeface="Consolas" pitchFamily="34" charset="-122"/>
                <a:cs typeface="Consolas" pitchFamily="34" charset="-120"/>
              </a:rPr>
              <a:t>« Ce mot de passe ne respecte pas nos critères de sécurité. »</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Recommencez.</a:t>
            </a:r>
            <a:endParaRPr lang="en-US" sz="650" dirty="0"/>
          </a:p>
        </p:txBody>
      </p:sp>
      <p:sp>
        <p:nvSpPr>
          <p:cNvPr id="23" name="Text 20"/>
          <p:cNvSpPr/>
          <p:nvPr/>
        </p:nvSpPr>
        <p:spPr>
          <a:xfrm>
            <a:off x="581006" y="3499049"/>
            <a:ext cx="165629" cy="103540"/>
          </a:xfrm>
          <a:prstGeom prst="rect">
            <a:avLst/>
          </a:prstGeom>
          <a:noFill/>
          <a:ln/>
        </p:spPr>
        <p:txBody>
          <a:bodyPr wrap="none" lIns="0" tIns="0" rIns="0" bIns="0" rtlCol="0" anchor="ctr"/>
          <a:lstStyle/>
          <a:p>
            <a:pPr algn="l" indent="0" marL="0">
              <a:lnSpc>
                <a:spcPct val="100000"/>
              </a:lnSpc>
              <a:buNone/>
            </a:pPr>
            <a:r>
              <a:rPr lang="en-US" sz="650" dirty="0">
                <a:solidFill>
                  <a:srgbClr val="49495A"/>
                </a:solidFill>
                <a:latin typeface="Libre Baskerville" pitchFamily="34" charset="0"/>
                <a:ea typeface="Libre Baskerville" pitchFamily="34" charset="-122"/>
                <a:cs typeface="Libre Baskerville" pitchFamily="34" charset="-120"/>
              </a:rPr>
              <a:t>03</a:t>
            </a:r>
            <a:endParaRPr lang="en-US" sz="650" dirty="0"/>
          </a:p>
        </p:txBody>
      </p:sp>
      <p:sp>
        <p:nvSpPr>
          <p:cNvPr id="24" name="Shape 21"/>
          <p:cNvSpPr/>
          <p:nvPr/>
        </p:nvSpPr>
        <p:spPr>
          <a:xfrm>
            <a:off x="581006" y="3612160"/>
            <a:ext cx="4742871" cy="11137"/>
          </a:xfrm>
          <a:prstGeom prst="rect">
            <a:avLst/>
          </a:prstGeom>
          <a:solidFill>
            <a:srgbClr val="5955EB"/>
          </a:solidFill>
          <a:ln/>
        </p:spPr>
      </p:sp>
      <p:sp>
        <p:nvSpPr>
          <p:cNvPr id="25" name="Text 22"/>
          <p:cNvSpPr/>
          <p:nvPr/>
        </p:nvSpPr>
        <p:spPr>
          <a:xfrm>
            <a:off x="581006" y="3692382"/>
            <a:ext cx="4742871" cy="129382"/>
          </a:xfrm>
          <a:prstGeom prst="rect">
            <a:avLst/>
          </a:prstGeom>
          <a:noFill/>
          <a:ln/>
        </p:spPr>
        <p:txBody>
          <a:bodyPr wrap="none" lIns="0" tIns="0" rIns="0" bIns="0" rtlCol="0" anchor="t"/>
          <a:lstStyle/>
          <a:p>
            <a:pPr algn="l" indent="0" marL="0">
              <a:lnSpc>
                <a:spcPct val="104000"/>
              </a:lnSpc>
              <a:buNone/>
            </a:pPr>
            <a:r>
              <a:rPr lang="en-US" sz="800" dirty="0">
                <a:solidFill>
                  <a:srgbClr val="49495A"/>
                </a:solidFill>
                <a:latin typeface="Libre Baskerville" pitchFamily="34" charset="0"/>
                <a:ea typeface="Libre Baskerville" pitchFamily="34" charset="-122"/>
                <a:cs typeface="Libre Baskerville" pitchFamily="34" charset="-120"/>
              </a:rPr>
              <a:t>Étape 3 — Déclarer vos ressources </a:t>
            </a:r>
            <a:pPr algn="l" indent="0" marL="0">
              <a:lnSpc>
                <a:spcPct val="104000"/>
              </a:lnSpc>
              <a:buNone/>
            </a:pPr>
            <a:r>
              <a:rPr lang="en-US" sz="800" i="1" dirty="0">
                <a:solidFill>
                  <a:srgbClr val="49495A"/>
                </a:solidFill>
                <a:latin typeface="Libre Baskerville" pitchFamily="34" charset="0"/>
                <a:ea typeface="Libre Baskerville" pitchFamily="34" charset="-122"/>
                <a:cs typeface="Libre Baskerville" pitchFamily="34" charset="-120"/>
              </a:rPr>
              <a:t>(4 min)</a:t>
            </a:r>
            <a:endParaRPr lang="en-US" sz="800" dirty="0"/>
          </a:p>
        </p:txBody>
      </p:sp>
      <p:sp>
        <p:nvSpPr>
          <p:cNvPr id="26" name="Text 23"/>
          <p:cNvSpPr/>
          <p:nvPr/>
        </p:nvSpPr>
        <p:spPr>
          <a:xfrm>
            <a:off x="581006" y="3846561"/>
            <a:ext cx="4742871" cy="99364"/>
          </a:xfrm>
          <a:prstGeom prst="rect">
            <a:avLst/>
          </a:prstGeom>
          <a:noFill/>
          <a:ln/>
        </p:spPr>
        <p:txBody>
          <a:bodyPr wrap="none" lIns="0" tIns="0" rIns="0" bIns="0" rtlCol="0" anchor="t"/>
          <a:lstStyle/>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Le formulaire demande :</a:t>
            </a:r>
            <a:endParaRPr lang="en-US" sz="650" dirty="0"/>
          </a:p>
        </p:txBody>
      </p:sp>
      <p:sp>
        <p:nvSpPr>
          <p:cNvPr id="27" name="Text 24"/>
          <p:cNvSpPr/>
          <p:nvPr/>
        </p:nvSpPr>
        <p:spPr>
          <a:xfrm>
            <a:off x="705228" y="4017272"/>
            <a:ext cx="4618649" cy="397455"/>
          </a:xfrm>
          <a:prstGeom prst="rect">
            <a:avLst/>
          </a:prstGeom>
          <a:noFill/>
          <a:ln/>
        </p:spPr>
        <p:txBody>
          <a:bodyPr wrap="square" lIns="0" tIns="0" rIns="0" bIns="0" rtlCol="0" anchor="t">
            <a:normAutofit/>
          </a:bodyPr>
          <a:lstStyle/>
          <a:p>
            <a:pPr algn="l" indent="0" marL="0">
              <a:lnSpc>
                <a:spcPct val="100000"/>
              </a:lnSpc>
              <a:buNone/>
            </a:pPr>
            <a:r>
              <a:rPr lang="en-US" sz="650" i="1" dirty="0">
                <a:solidFill>
                  <a:srgbClr val="49495A"/>
                </a:solidFill>
                <a:latin typeface="Open Sans" pitchFamily="34" charset="0"/>
                <a:ea typeface="Open Sans" pitchFamily="34" charset="-122"/>
                <a:cs typeface="Open Sans" pitchFamily="34" charset="-120"/>
              </a:rPr>
              <a:t>« Indiquez le montant total de vos ressources perçues au cours des 12 derniers mois (revenus d'activité salariée nets imposables, pensions de retraite brutes, revenus fonciers nets, plus-values mobilières, revenus de capitaux mobiliers avant abattement, allocations chômage brutes, indemnités journalières imposables). Joindre obligatoirement : avis d'imposition N-2 au format PDF, relevé de pension de retraite des 3 derniers mois, attestation de droits Ameli. »</a:t>
            </a:r>
            <a:endParaRPr lang="en-US" sz="650" dirty="0"/>
          </a:p>
        </p:txBody>
      </p:sp>
      <p:sp>
        <p:nvSpPr>
          <p:cNvPr id="28" name="Shape 25"/>
          <p:cNvSpPr/>
          <p:nvPr/>
        </p:nvSpPr>
        <p:spPr>
          <a:xfrm>
            <a:off x="581006" y="3959412"/>
            <a:ext cx="11135" cy="447050"/>
          </a:xfrm>
          <a:prstGeom prst="roundRect">
            <a:avLst>
              <a:gd name="adj" fmla="val 49999"/>
            </a:avLst>
          </a:prstGeom>
          <a:solidFill>
            <a:srgbClr val="403CCF"/>
          </a:solidFill>
          <a:ln/>
        </p:spPr>
      </p:sp>
      <p:sp>
        <p:nvSpPr>
          <p:cNvPr id="29" name="Text 26"/>
          <p:cNvSpPr/>
          <p:nvPr/>
        </p:nvSpPr>
        <p:spPr>
          <a:xfrm>
            <a:off x="581006" y="4486074"/>
            <a:ext cx="4742871" cy="198728"/>
          </a:xfrm>
          <a:prstGeom prst="rect">
            <a:avLst/>
          </a:prstGeom>
          <a:noFill/>
          <a:ln/>
        </p:spPr>
        <p:txBody>
          <a:bodyPr wrap="square" lIns="0" tIns="0" rIns="0" bIns="0" rtlCol="0" anchor="t">
            <a:normAutofit/>
          </a:bodyPr>
          <a:lstStyle/>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Vous avez votre avis d'imposition en papier. Vous ne savez pas ce qu'est un PDF ni comment le créer. Que faites-vous ?</a:t>
            </a:r>
            <a:endParaRPr lang="en-US" sz="650" dirty="0"/>
          </a:p>
        </p:txBody>
      </p:sp>
      <p:sp>
        <p:nvSpPr>
          <p:cNvPr id="30" name="Text 27"/>
          <p:cNvSpPr/>
          <p:nvPr/>
        </p:nvSpPr>
        <p:spPr>
          <a:xfrm>
            <a:off x="581006" y="4709599"/>
            <a:ext cx="4742871"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Je scanne le document (je n'ai pas de scanner)</a:t>
            </a:r>
            <a:endParaRPr lang="en-US" sz="650" dirty="0"/>
          </a:p>
        </p:txBody>
      </p:sp>
      <p:sp>
        <p:nvSpPr>
          <p:cNvPr id="31" name="Shape 28"/>
          <p:cNvSpPr/>
          <p:nvPr/>
        </p:nvSpPr>
        <p:spPr>
          <a:xfrm>
            <a:off x="581006" y="4684715"/>
            <a:ext cx="82815" cy="82832"/>
          </a:xfrm>
          <a:prstGeom prst="roundRect">
            <a:avLst>
              <a:gd name="adj" fmla="val 15006"/>
            </a:avLst>
          </a:prstGeom>
          <a:noFill/>
          <a:ln w="5567">
            <a:solidFill>
              <a:srgbClr val="403CCF"/>
            </a:solidFill>
            <a:prstDash val="solid"/>
          </a:ln>
        </p:spPr>
      </p:sp>
      <p:sp>
        <p:nvSpPr>
          <p:cNvPr id="32" name="Text 29"/>
          <p:cNvSpPr/>
          <p:nvPr/>
        </p:nvSpPr>
        <p:spPr>
          <a:xfrm>
            <a:off x="581006" y="4823407"/>
            <a:ext cx="4742871"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Je prends une photo avec mon téléphone (je ne sais pas comment l'envoyer)</a:t>
            </a:r>
            <a:endParaRPr lang="en-US" sz="650" dirty="0"/>
          </a:p>
        </p:txBody>
      </p:sp>
      <p:sp>
        <p:nvSpPr>
          <p:cNvPr id="33" name="Shape 30"/>
          <p:cNvSpPr/>
          <p:nvPr/>
        </p:nvSpPr>
        <p:spPr>
          <a:xfrm>
            <a:off x="581006" y="4798522"/>
            <a:ext cx="82815" cy="82832"/>
          </a:xfrm>
          <a:prstGeom prst="roundRect">
            <a:avLst>
              <a:gd name="adj" fmla="val 15006"/>
            </a:avLst>
          </a:prstGeom>
          <a:noFill/>
          <a:ln w="5567">
            <a:solidFill>
              <a:srgbClr val="403CCF"/>
            </a:solidFill>
            <a:prstDash val="solid"/>
          </a:ln>
        </p:spPr>
      </p:sp>
      <p:sp>
        <p:nvSpPr>
          <p:cNvPr id="34" name="Text 31"/>
          <p:cNvSpPr/>
          <p:nvPr/>
        </p:nvSpPr>
        <p:spPr>
          <a:xfrm>
            <a:off x="581006" y="4937214"/>
            <a:ext cx="4742871"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J'abandonne</a:t>
            </a:r>
            <a:endParaRPr lang="en-US" sz="650" dirty="0"/>
          </a:p>
        </p:txBody>
      </p:sp>
      <p:sp>
        <p:nvSpPr>
          <p:cNvPr id="35" name="Shape 32"/>
          <p:cNvSpPr/>
          <p:nvPr/>
        </p:nvSpPr>
        <p:spPr>
          <a:xfrm>
            <a:off x="581006" y="4912329"/>
            <a:ext cx="82815" cy="82832"/>
          </a:xfrm>
          <a:prstGeom prst="roundRect">
            <a:avLst>
              <a:gd name="adj" fmla="val 15006"/>
            </a:avLst>
          </a:prstGeom>
          <a:noFill/>
          <a:ln w="5567">
            <a:solidFill>
              <a:srgbClr val="403CCF"/>
            </a:solidFill>
            <a:prstDash val="solid"/>
          </a:ln>
        </p:spPr>
      </p:sp>
      <p:sp>
        <p:nvSpPr>
          <p:cNvPr id="36" name="Text 33"/>
          <p:cNvSpPr/>
          <p:nvPr/>
        </p:nvSpPr>
        <p:spPr>
          <a:xfrm>
            <a:off x="581006" y="5051021"/>
            <a:ext cx="4742871"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J'appelle le 3230</a:t>
            </a:r>
            <a:endParaRPr lang="en-US" sz="650" dirty="0"/>
          </a:p>
        </p:txBody>
      </p:sp>
      <p:sp>
        <p:nvSpPr>
          <p:cNvPr id="37" name="Shape 34"/>
          <p:cNvSpPr/>
          <p:nvPr/>
        </p:nvSpPr>
        <p:spPr>
          <a:xfrm>
            <a:off x="581006" y="5026136"/>
            <a:ext cx="82815" cy="82832"/>
          </a:xfrm>
          <a:prstGeom prst="roundRect">
            <a:avLst>
              <a:gd name="adj" fmla="val 15006"/>
            </a:avLst>
          </a:prstGeom>
          <a:noFill/>
          <a:ln w="5567">
            <a:solidFill>
              <a:srgbClr val="403CCF"/>
            </a:solidFill>
            <a:prstDash val="solid"/>
          </a:ln>
        </p:spPr>
      </p:sp>
      <p:sp>
        <p:nvSpPr>
          <p:cNvPr id="38" name="Text 35"/>
          <p:cNvSpPr/>
          <p:nvPr/>
        </p:nvSpPr>
        <p:spPr>
          <a:xfrm>
            <a:off x="581006" y="5175182"/>
            <a:ext cx="4742871" cy="322889"/>
          </a:xfrm>
          <a:prstGeom prst="rect">
            <a:avLst/>
          </a:prstGeom>
          <a:noFill/>
          <a:ln/>
        </p:spPr>
        <p:txBody>
          <a:bodyPr wrap="square" lIns="0" tIns="0" rIns="0" bIns="0" rtlCol="0" anchor="t">
            <a:normAutofit/>
          </a:bodyPr>
          <a:lstStyle/>
          <a:p>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spcAft>
                <a:spcPts val="150"/>
              </a:spcAft>
              <a:buNone/>
            </a:pPr>
            <a:r>
              <a:rPr lang="en-US" sz="650" b="1" dirty="0">
                <a:solidFill>
                  <a:srgbClr val="49495A"/>
                </a:solidFill>
                <a:latin typeface="Open Sans Bold" pitchFamily="34" charset="0"/>
                <a:ea typeface="Open Sans Bold" pitchFamily="34" charset="-122"/>
                <a:cs typeface="Open Sans Bold" pitchFamily="34" charset="-120"/>
              </a:rPr>
              <a:t>Le formulaire demande vos « revenus fonciers nets ». Vous louez un garage 80 €/mois à un voisin. Que déclarez-vous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Montant : _______ €/an</a:t>
            </a:r>
            <a:endParaRPr lang="en-US" sz="650" dirty="0"/>
          </a:p>
        </p:txBody>
      </p:sp>
      <p:sp>
        <p:nvSpPr>
          <p:cNvPr id="39" name="Text 36"/>
          <p:cNvSpPr/>
          <p:nvPr/>
        </p:nvSpPr>
        <p:spPr>
          <a:xfrm>
            <a:off x="5365285" y="3499049"/>
            <a:ext cx="165629" cy="103540"/>
          </a:xfrm>
          <a:prstGeom prst="rect">
            <a:avLst/>
          </a:prstGeom>
          <a:noFill/>
          <a:ln/>
        </p:spPr>
        <p:txBody>
          <a:bodyPr wrap="none" lIns="0" tIns="0" rIns="0" bIns="0" rtlCol="0" anchor="ctr"/>
          <a:lstStyle/>
          <a:p>
            <a:pPr algn="l" indent="0" marL="0">
              <a:lnSpc>
                <a:spcPct val="100000"/>
              </a:lnSpc>
              <a:buNone/>
            </a:pPr>
            <a:r>
              <a:rPr lang="en-US" sz="650" dirty="0">
                <a:solidFill>
                  <a:srgbClr val="49495A"/>
                </a:solidFill>
                <a:latin typeface="Libre Baskerville" pitchFamily="34" charset="0"/>
                <a:ea typeface="Libre Baskerville" pitchFamily="34" charset="-122"/>
                <a:cs typeface="Libre Baskerville" pitchFamily="34" charset="-120"/>
              </a:rPr>
              <a:t>04</a:t>
            </a:r>
            <a:endParaRPr lang="en-US" sz="650" dirty="0"/>
          </a:p>
        </p:txBody>
      </p:sp>
      <p:sp>
        <p:nvSpPr>
          <p:cNvPr id="40" name="Shape 37"/>
          <p:cNvSpPr/>
          <p:nvPr/>
        </p:nvSpPr>
        <p:spPr>
          <a:xfrm>
            <a:off x="5365285" y="3612160"/>
            <a:ext cx="4742958" cy="11137"/>
          </a:xfrm>
          <a:prstGeom prst="rect">
            <a:avLst/>
          </a:prstGeom>
          <a:solidFill>
            <a:srgbClr val="5955EB"/>
          </a:solidFill>
          <a:ln/>
        </p:spPr>
      </p:sp>
      <p:sp>
        <p:nvSpPr>
          <p:cNvPr id="41" name="Text 38"/>
          <p:cNvSpPr/>
          <p:nvPr/>
        </p:nvSpPr>
        <p:spPr>
          <a:xfrm>
            <a:off x="5365285" y="3692382"/>
            <a:ext cx="4742958" cy="129382"/>
          </a:xfrm>
          <a:prstGeom prst="rect">
            <a:avLst/>
          </a:prstGeom>
          <a:noFill/>
          <a:ln/>
        </p:spPr>
        <p:txBody>
          <a:bodyPr wrap="none" lIns="0" tIns="0" rIns="0" bIns="0" rtlCol="0" anchor="t"/>
          <a:lstStyle/>
          <a:p>
            <a:pPr algn="l" indent="0" marL="0">
              <a:lnSpc>
                <a:spcPct val="104000"/>
              </a:lnSpc>
              <a:buNone/>
            </a:pPr>
            <a:r>
              <a:rPr lang="en-US" sz="800" dirty="0">
                <a:solidFill>
                  <a:srgbClr val="49495A"/>
                </a:solidFill>
                <a:latin typeface="Libre Baskerville" pitchFamily="34" charset="0"/>
                <a:ea typeface="Libre Baskerville" pitchFamily="34" charset="-122"/>
                <a:cs typeface="Libre Baskerville" pitchFamily="34" charset="-120"/>
              </a:rPr>
              <a:t>Étape 4 — Session expirée </a:t>
            </a:r>
            <a:pPr algn="l" indent="0" marL="0">
              <a:lnSpc>
                <a:spcPct val="104000"/>
              </a:lnSpc>
              <a:buNone/>
            </a:pPr>
            <a:r>
              <a:rPr lang="en-US" sz="800" i="1" dirty="0">
                <a:solidFill>
                  <a:srgbClr val="49495A"/>
                </a:solidFill>
                <a:latin typeface="Libre Baskerville" pitchFamily="34" charset="0"/>
                <a:ea typeface="Libre Baskerville" pitchFamily="34" charset="-122"/>
                <a:cs typeface="Libre Baskerville" pitchFamily="34" charset="-120"/>
              </a:rPr>
              <a:t>(1 min)</a:t>
            </a:r>
            <a:endParaRPr lang="en-US" sz="800" dirty="0"/>
          </a:p>
        </p:txBody>
      </p:sp>
      <p:sp>
        <p:nvSpPr>
          <p:cNvPr id="42" name="Text 39"/>
          <p:cNvSpPr/>
          <p:nvPr/>
        </p:nvSpPr>
        <p:spPr>
          <a:xfrm>
            <a:off x="5365285" y="3846561"/>
            <a:ext cx="4742958" cy="99364"/>
          </a:xfrm>
          <a:prstGeom prst="rect">
            <a:avLst/>
          </a:prstGeom>
          <a:noFill/>
          <a:ln/>
        </p:spPr>
        <p:txBody>
          <a:bodyPr wrap="none" lIns="0" tIns="0" rIns="0" bIns="0" rtlCol="0" anchor="t"/>
          <a:lstStyle/>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Vous avez tout rempli. Vous cherchez le bouton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 Valider »</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Vous cliquez sur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 Enregistrer brouillon »</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par erreur.</a:t>
            </a:r>
            <a:endParaRPr lang="en-US" sz="650" dirty="0"/>
          </a:p>
        </p:txBody>
      </p:sp>
      <p:sp>
        <p:nvSpPr>
          <p:cNvPr id="43" name="Text 40"/>
          <p:cNvSpPr/>
          <p:nvPr/>
        </p:nvSpPr>
        <p:spPr>
          <a:xfrm>
            <a:off x="5489506" y="4017272"/>
            <a:ext cx="4618736" cy="204296"/>
          </a:xfrm>
          <a:prstGeom prst="rect">
            <a:avLst/>
          </a:prstGeom>
          <a:noFill/>
          <a:ln/>
        </p:spPr>
        <p:txBody>
          <a:bodyPr wrap="square" lIns="0" tIns="0" rIns="0" bIns="0" rtlCol="0" anchor="t">
            <a:normAutofit/>
          </a:bodyPr>
          <a:lstStyle/>
          <a:p>
            <a:pPr algn="l" indent="0" marL="0">
              <a:lnSpc>
                <a:spcPct val="100000"/>
              </a:lnSpc>
              <a:buNone/>
            </a:pPr>
            <a:r>
              <a:rPr lang="en-US" sz="650" dirty="0">
                <a:solidFill>
                  <a:srgbClr val="000000"/>
                </a:solidFill>
                <a:latin typeface="Open Sans" pitchFamily="34" charset="0"/>
                <a:ea typeface="Open Sans" pitchFamily="34" charset="-122"/>
                <a:cs typeface="Open Sans" pitchFamily="34" charset="-120"/>
              </a:rPr>
              <a:t>🔴</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MESSAGE D'ERREUR</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 </a:t>
            </a:r>
            <a:pPr algn="l" indent="0" marL="0">
              <a:lnSpc>
                <a:spcPct val="100000"/>
              </a:lnSpc>
              <a:buNone/>
            </a:pPr>
            <a:r>
              <a:rPr lang="en-US" sz="650" dirty="0">
                <a:solidFill>
                  <a:srgbClr val="49495A"/>
                </a:solidFill>
                <a:highlight>
                  <a:srgbClr val="EEEDF2"/>
                </a:highlight>
                <a:latin typeface="Consolas" pitchFamily="34" charset="0"/>
                <a:ea typeface="Consolas" pitchFamily="34" charset="-122"/>
                <a:cs typeface="Consolas" pitchFamily="34" charset="-120"/>
              </a:rPr>
              <a:t>« Votre session a expiré après 5 minutes d'inactivité. Toutes les données saisies ont été perdues. Votre dossier n'a pas été mis à jour. Vous disposez encore de 8 jours pour effectuer cette démarche. »</a:t>
            </a:r>
            <a:endParaRPr lang="en-US" sz="650" dirty="0"/>
          </a:p>
        </p:txBody>
      </p:sp>
      <p:sp>
        <p:nvSpPr>
          <p:cNvPr id="44" name="Shape 41"/>
          <p:cNvSpPr/>
          <p:nvPr/>
        </p:nvSpPr>
        <p:spPr>
          <a:xfrm>
            <a:off x="5365285" y="3959412"/>
            <a:ext cx="11135" cy="253891"/>
          </a:xfrm>
          <a:prstGeom prst="roundRect">
            <a:avLst>
              <a:gd name="adj" fmla="val 49999"/>
            </a:avLst>
          </a:prstGeom>
          <a:solidFill>
            <a:srgbClr val="403CCF"/>
          </a:solidFill>
          <a:ln/>
        </p:spPr>
      </p:sp>
      <p:sp>
        <p:nvSpPr>
          <p:cNvPr id="45" name="Text 42"/>
          <p:cNvSpPr/>
          <p:nvPr/>
        </p:nvSpPr>
        <p:spPr>
          <a:xfrm>
            <a:off x="5365285" y="4292915"/>
            <a:ext cx="4742958" cy="471847"/>
          </a:xfrm>
          <a:prstGeom prst="rect">
            <a:avLst/>
          </a:prstGeom>
          <a:noFill/>
          <a:ln/>
        </p:spPr>
        <p:txBody>
          <a:bodyPr wrap="square" lIns="0" tIns="0" rIns="0" bIns="0" rtlCol="0" anchor="t"/>
          <a:lstStyle/>
          <a:p>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Il est </a:t>
            </a:r>
            <a:pPr algn="l" indent="0" marL="0">
              <a:lnSpc>
                <a:spcPct val="100000"/>
              </a:lnSpc>
              <a:spcAft>
                <a:spcPts val="150"/>
              </a:spcAft>
              <a:buNone/>
            </a:pPr>
            <a:r>
              <a:rPr lang="en-US" sz="650" b="1" dirty="0">
                <a:solidFill>
                  <a:srgbClr val="49495A"/>
                </a:solidFill>
                <a:latin typeface="Open Sans Bold" pitchFamily="34" charset="0"/>
                <a:ea typeface="Open Sans Bold" pitchFamily="34" charset="-122"/>
                <a:cs typeface="Open Sans Bold" pitchFamily="34" charset="-120"/>
              </a:rPr>
              <a:t>16h47.</a:t>
            </a:r>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 C'est la 2e fois que ça arrive. Vous avez les mains qui tremblent.</a:t>
            </a:r>
            <a:endParaRPr lang="en-US" sz="650" dirty="0"/>
          </a:p>
          <a:p>
            <a:pPr algn="l" indent="0" marL="0">
              <a:lnSpc>
                <a:spcPct val="100000"/>
              </a:lnSpc>
              <a:spcAft>
                <a:spcPts val="150"/>
              </a:spcAft>
              <a:buNone/>
            </a:pPr>
            <a:r>
              <a:rPr lang="en-US" sz="650" b="1" dirty="0">
                <a:solidFill>
                  <a:srgbClr val="49495A"/>
                </a:solidFill>
                <a:latin typeface="Open Sans Bold" pitchFamily="34" charset="0"/>
                <a:ea typeface="Open Sans Bold" pitchFamily="34" charset="-122"/>
                <a:cs typeface="Open Sans Bold" pitchFamily="34" charset="-120"/>
              </a:rPr>
              <a:t>Que ressentez-vous ? Notez en 3 mots :</a:t>
            </a:r>
            <a:endParaRPr lang="en-US" sz="650" dirty="0"/>
          </a:p>
          <a:p>
            <a:pPr algn="l" indent="0" marL="0">
              <a:lnSpc>
                <a:spcPct val="100000"/>
              </a:lnSpc>
              <a:spcAft>
                <a:spcPts val="150"/>
              </a:spcAft>
              <a:buNone/>
            </a:pPr>
            <a:r>
              <a:rPr lang="en-US" sz="650" dirty="0">
                <a:solidFill>
                  <a:srgbClr val="49495A"/>
                </a:solidFill>
                <a:latin typeface="Open Sans" pitchFamily="34" charset="0"/>
                <a:ea typeface="Open Sans" pitchFamily="34" charset="-122"/>
                <a:cs typeface="Open Sans" pitchFamily="34" charset="-120"/>
              </a:rPr>
              <a:t>_______________  /  _______________  /  _______________</a:t>
            </a:r>
            <a:endParaRPr lang="en-US" sz="650" dirty="0"/>
          </a:p>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 faites-vous maintenant ?</a:t>
            </a:r>
            <a:endParaRPr lang="en-US" sz="650" dirty="0"/>
          </a:p>
        </p:txBody>
      </p:sp>
      <p:sp>
        <p:nvSpPr>
          <p:cNvPr id="46" name="Text 43"/>
          <p:cNvSpPr/>
          <p:nvPr/>
        </p:nvSpPr>
        <p:spPr>
          <a:xfrm>
            <a:off x="5365285" y="4789560"/>
            <a:ext cx="4742958"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Je recommence</a:t>
            </a:r>
            <a:endParaRPr lang="en-US" sz="650" dirty="0"/>
          </a:p>
        </p:txBody>
      </p:sp>
      <p:sp>
        <p:nvSpPr>
          <p:cNvPr id="47" name="Shape 44"/>
          <p:cNvSpPr/>
          <p:nvPr/>
        </p:nvSpPr>
        <p:spPr>
          <a:xfrm>
            <a:off x="5365285" y="4764676"/>
            <a:ext cx="82815" cy="82832"/>
          </a:xfrm>
          <a:prstGeom prst="roundRect">
            <a:avLst>
              <a:gd name="adj" fmla="val 15006"/>
            </a:avLst>
          </a:prstGeom>
          <a:noFill/>
          <a:ln w="5567">
            <a:solidFill>
              <a:srgbClr val="403CCF"/>
            </a:solidFill>
            <a:prstDash val="solid"/>
          </a:ln>
        </p:spPr>
      </p:sp>
      <p:sp>
        <p:nvSpPr>
          <p:cNvPr id="48" name="Text 45"/>
          <p:cNvSpPr/>
          <p:nvPr/>
        </p:nvSpPr>
        <p:spPr>
          <a:xfrm>
            <a:off x="5365285" y="4903367"/>
            <a:ext cx="4742958"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J'appelle le 3230</a:t>
            </a:r>
            <a:endParaRPr lang="en-US" sz="650" dirty="0"/>
          </a:p>
        </p:txBody>
      </p:sp>
      <p:sp>
        <p:nvSpPr>
          <p:cNvPr id="49" name="Shape 46"/>
          <p:cNvSpPr/>
          <p:nvPr/>
        </p:nvSpPr>
        <p:spPr>
          <a:xfrm>
            <a:off x="5365285" y="4878483"/>
            <a:ext cx="82815" cy="82832"/>
          </a:xfrm>
          <a:prstGeom prst="roundRect">
            <a:avLst>
              <a:gd name="adj" fmla="val 15006"/>
            </a:avLst>
          </a:prstGeom>
          <a:noFill/>
          <a:ln w="5567">
            <a:solidFill>
              <a:srgbClr val="403CCF"/>
            </a:solidFill>
            <a:prstDash val="solid"/>
          </a:ln>
        </p:spPr>
      </p:sp>
      <p:sp>
        <p:nvSpPr>
          <p:cNvPr id="50" name="Text 47"/>
          <p:cNvSpPr/>
          <p:nvPr/>
        </p:nvSpPr>
        <p:spPr>
          <a:xfrm>
            <a:off x="5365285" y="5017175"/>
            <a:ext cx="4742958"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Je vais à la CAF</a:t>
            </a:r>
            <a:endParaRPr lang="en-US" sz="650" dirty="0"/>
          </a:p>
        </p:txBody>
      </p:sp>
      <p:sp>
        <p:nvSpPr>
          <p:cNvPr id="51" name="Shape 48"/>
          <p:cNvSpPr/>
          <p:nvPr/>
        </p:nvSpPr>
        <p:spPr>
          <a:xfrm>
            <a:off x="5365285" y="4992290"/>
            <a:ext cx="82815" cy="82832"/>
          </a:xfrm>
          <a:prstGeom prst="roundRect">
            <a:avLst>
              <a:gd name="adj" fmla="val 15006"/>
            </a:avLst>
          </a:prstGeom>
          <a:noFill/>
          <a:ln w="5567">
            <a:solidFill>
              <a:srgbClr val="403CCF"/>
            </a:solidFill>
            <a:prstDash val="solid"/>
          </a:ln>
        </p:spPr>
      </p:sp>
      <p:sp>
        <p:nvSpPr>
          <p:cNvPr id="52" name="Text 49"/>
          <p:cNvSpPr/>
          <p:nvPr/>
        </p:nvSpPr>
        <p:spPr>
          <a:xfrm>
            <a:off x="5365285" y="5130982"/>
            <a:ext cx="4742958"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J'attends que ma fille rentre</a:t>
            </a:r>
            <a:endParaRPr lang="en-US" sz="650" dirty="0"/>
          </a:p>
        </p:txBody>
      </p:sp>
      <p:sp>
        <p:nvSpPr>
          <p:cNvPr id="53" name="Shape 50"/>
          <p:cNvSpPr/>
          <p:nvPr/>
        </p:nvSpPr>
        <p:spPr>
          <a:xfrm>
            <a:off x="5365285" y="5106097"/>
            <a:ext cx="82815" cy="82832"/>
          </a:xfrm>
          <a:prstGeom prst="roundRect">
            <a:avLst>
              <a:gd name="adj" fmla="val 15006"/>
            </a:avLst>
          </a:prstGeom>
          <a:noFill/>
          <a:ln w="5567">
            <a:solidFill>
              <a:srgbClr val="403CCF"/>
            </a:solidFill>
            <a:prstDash val="solid"/>
          </a:ln>
        </p:spPr>
      </p:sp>
      <p:sp>
        <p:nvSpPr>
          <p:cNvPr id="54" name="Text 51"/>
          <p:cNvSpPr/>
          <p:nvPr/>
        </p:nvSpPr>
        <p:spPr>
          <a:xfrm>
            <a:off x="5365285" y="5244789"/>
            <a:ext cx="4742958" cy="99364"/>
          </a:xfrm>
          <a:prstGeom prst="rect">
            <a:avLst/>
          </a:prstGeom>
          <a:noFill/>
          <a:ln/>
        </p:spPr>
        <p:txBody>
          <a:bodyPr wrap="none" lIns="0" tIns="0" rIns="0" bIns="0" rtlCol="0" anchor="t"/>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J'abandonne</a:t>
            </a:r>
            <a:endParaRPr lang="en-US" sz="650" dirty="0"/>
          </a:p>
        </p:txBody>
      </p:sp>
      <p:sp>
        <p:nvSpPr>
          <p:cNvPr id="55" name="Shape 52"/>
          <p:cNvSpPr/>
          <p:nvPr/>
        </p:nvSpPr>
        <p:spPr>
          <a:xfrm>
            <a:off x="5365285" y="5219905"/>
            <a:ext cx="82815" cy="82832"/>
          </a:xfrm>
          <a:prstGeom prst="roundRect">
            <a:avLst>
              <a:gd name="adj" fmla="val 15006"/>
            </a:avLst>
          </a:prstGeom>
          <a:noFill/>
          <a:ln w="5567">
            <a:solidFill>
              <a:srgbClr val="403CCF"/>
            </a:solidFill>
            <a:prstDash val="solid"/>
          </a:ln>
        </p:spPr>
      </p:sp>
      <p:sp>
        <p:nvSpPr>
          <p:cNvPr id="56" name="Shape 53"/>
          <p:cNvSpPr/>
          <p:nvPr/>
        </p:nvSpPr>
        <p:spPr>
          <a:xfrm>
            <a:off x="581006" y="5594389"/>
            <a:ext cx="9527236" cy="11137"/>
          </a:xfrm>
          <a:prstGeom prst="roundRect">
            <a:avLst>
              <a:gd name="adj" fmla="val 49990"/>
            </a:avLst>
          </a:prstGeom>
          <a:solidFill>
            <a:srgbClr val="49495A">
              <a:alpha val="50000"/>
            </a:srgbClr>
          </a:solidFill>
          <a:ln/>
        </p:spPr>
      </p:sp>
      <p:sp>
        <p:nvSpPr>
          <p:cNvPr id="57" name="Text 54"/>
          <p:cNvSpPr/>
          <p:nvPr/>
        </p:nvSpPr>
        <p:spPr>
          <a:xfrm>
            <a:off x="581006" y="5721422"/>
            <a:ext cx="9527236" cy="207167"/>
          </a:xfrm>
          <a:prstGeom prst="rect">
            <a:avLst/>
          </a:prstGeom>
          <a:noFill/>
          <a:ln/>
        </p:spPr>
        <p:txBody>
          <a:bodyPr wrap="none" lIns="0" tIns="0" rIns="0" bIns="0" rtlCol="0" anchor="t"/>
          <a:lstStyle/>
          <a:p>
            <a:pPr algn="l" indent="0" marL="0">
              <a:lnSpc>
                <a:spcPct val="104000"/>
              </a:lnSpc>
              <a:buNone/>
            </a:pPr>
            <a:r>
              <a:rPr lang="en-US" sz="1300" dirty="0">
                <a:solidFill>
                  <a:srgbClr val="403CCF"/>
                </a:solidFill>
                <a:latin typeface="Libre Baskerville" pitchFamily="34" charset="0"/>
                <a:ea typeface="Libre Baskerville" pitchFamily="34" charset="-122"/>
                <a:cs typeface="Libre Baskerville" pitchFamily="34" charset="-120"/>
              </a:rPr>
              <a:t>La réalité de Martine</a:t>
            </a:r>
            <a:endParaRPr lang="en-US" sz="1300" dirty="0"/>
          </a:p>
        </p:txBody>
      </p:sp>
      <p:sp>
        <p:nvSpPr>
          <p:cNvPr id="58" name="Text 55"/>
          <p:cNvSpPr/>
          <p:nvPr/>
        </p:nvSpPr>
        <p:spPr>
          <a:xfrm>
            <a:off x="705228" y="6037263"/>
            <a:ext cx="9937481" cy="99364"/>
          </a:xfrm>
          <a:prstGeom prst="rect">
            <a:avLst/>
          </a:prstGeom>
          <a:noFill/>
          <a:ln/>
        </p:spPr>
        <p:txBody>
          <a:bodyPr wrap="none" lIns="0" tIns="0" rIns="0" bIns="0" rtlCol="0" anchor="t"/>
          <a:lstStyle/>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Martine a abandonné. Elle a attendu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10 jours</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que sa fille rentre. Entre-temps, son APL a été suspendue. Elle a dû puiser dans ses économies pour payer son loyer. Elle n'a jamais dit à sa fille qu'elle n'avait pas réussi seule —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par honte.</a:t>
            </a:r>
            <a:endParaRPr lang="en-US" sz="650" dirty="0"/>
          </a:p>
        </p:txBody>
      </p:sp>
      <p:sp>
        <p:nvSpPr>
          <p:cNvPr id="59" name="Shape 56"/>
          <p:cNvSpPr/>
          <p:nvPr/>
        </p:nvSpPr>
        <p:spPr>
          <a:xfrm>
            <a:off x="581006" y="5957650"/>
            <a:ext cx="11135" cy="192463"/>
          </a:xfrm>
          <a:prstGeom prst="roundRect">
            <a:avLst>
              <a:gd name="adj" fmla="val 49999"/>
            </a:avLst>
          </a:prstGeom>
          <a:solidFill>
            <a:srgbClr val="403CCF"/>
          </a:solidFill>
          <a:ln/>
        </p:spPr>
      </p:sp>
      <p:sp>
        <p:nvSpPr>
          <p:cNvPr id="60" name="Shape 57"/>
          <p:cNvSpPr/>
          <p:nvPr/>
        </p:nvSpPr>
        <p:spPr>
          <a:xfrm>
            <a:off x="581006" y="6342576"/>
            <a:ext cx="9527236" cy="219436"/>
          </a:xfrm>
          <a:prstGeom prst="roundRect">
            <a:avLst>
              <a:gd name="adj" fmla="val 5663"/>
            </a:avLst>
          </a:prstGeom>
          <a:solidFill>
            <a:srgbClr val="FFB3B4"/>
          </a:solidFill>
          <a:ln/>
        </p:spPr>
      </p:sp>
      <p:pic>
        <p:nvPicPr>
          <p:cNvPr id="61" name="Image 1" descr="preencoded.png">    </p:cNvPr>
          <p:cNvPicPr>
            <a:picLocks noChangeAspect="1"/>
          </p:cNvPicPr>
          <p:nvPr/>
        </p:nvPicPr>
        <p:blipFill>
          <a:blip r:embed="rId2"/>
          <a:stretch>
            <a:fillRect/>
          </a:stretch>
        </p:blipFill>
        <p:spPr>
          <a:xfrm>
            <a:off x="663821" y="6404700"/>
            <a:ext cx="103518" cy="82832"/>
          </a:xfrm>
          <a:prstGeom prst="rect">
            <a:avLst/>
          </a:prstGeom>
        </p:spPr>
      </p:pic>
      <p:sp>
        <p:nvSpPr>
          <p:cNvPr id="62" name="Text 58"/>
          <p:cNvSpPr/>
          <p:nvPr/>
        </p:nvSpPr>
        <p:spPr>
          <a:xfrm>
            <a:off x="850154" y="6437763"/>
            <a:ext cx="9709741" cy="99364"/>
          </a:xfrm>
          <a:prstGeom prst="rect">
            <a:avLst/>
          </a:prstGeom>
          <a:noFill/>
          <a:ln/>
        </p:spPr>
        <p:txBody>
          <a:bodyPr wrap="none" lIns="0" tIns="0" rIns="0" bIns="0" rtlCol="0" anchor="t"/>
          <a:lstStyle/>
          <a:p>
            <a:pPr algn="l" indent="0" marL="0">
              <a:lnSpc>
                <a:spcPct val="100000"/>
              </a:lnSpc>
              <a:buNone/>
            </a:pPr>
            <a:r>
              <a:rPr lang="en-US" sz="650" b="1" dirty="0">
                <a:solidFill>
                  <a:srgbClr val="000000"/>
                </a:solidFill>
                <a:latin typeface="Open Sans Bold" pitchFamily="34" charset="0"/>
                <a:ea typeface="Open Sans Bold" pitchFamily="34" charset="-122"/>
                <a:cs typeface="Open Sans Bold" pitchFamily="34" charset="-120"/>
              </a:rPr>
              <a:t>13 millions de Français sont en situation d'illectronisme.</a:t>
            </a:r>
            <a:pPr algn="l" indent="0" marL="0">
              <a:lnSpc>
                <a:spcPct val="100000"/>
              </a:lnSpc>
              <a:buNone/>
            </a:pPr>
            <a:r>
              <a:rPr lang="en-US" sz="650" dirty="0">
                <a:solidFill>
                  <a:srgbClr val="000000"/>
                </a:solidFill>
                <a:latin typeface="Open Sans" pitchFamily="34" charset="0"/>
                <a:ea typeface="Open Sans" pitchFamily="34" charset="-122"/>
                <a:cs typeface="Open Sans" pitchFamily="34" charset="-120"/>
              </a:rPr>
              <a:t> La dématérialisation des services publics les exclut de leurs propres droits. Et la honte les empêche de demander de l'aide.</a:t>
            </a:r>
            <a:endParaRPr lang="en-US" sz="650" dirty="0"/>
          </a:p>
        </p:txBody>
      </p:sp>
      <p:sp>
        <p:nvSpPr>
          <p:cNvPr id="63" name="Text 59"/>
          <p:cNvSpPr/>
          <p:nvPr/>
        </p:nvSpPr>
        <p:spPr>
          <a:xfrm>
            <a:off x="46540" y="6641624"/>
            <a:ext cx="10061703" cy="79526"/>
          </a:xfrm>
          <a:prstGeom prst="rect">
            <a:avLst/>
          </a:prstGeom>
          <a:noFill/>
          <a:ln/>
        </p:spPr>
        <p:txBody>
          <a:bodyPr wrap="none" lIns="0" tIns="0" rIns="0" bIns="0" rtlCol="0" anchor="t"/>
          <a:lstStyle/>
          <a:p>
            <a:pPr algn="r" indent="0" marL="0">
              <a:lnSpc>
                <a:spcPct val="100000"/>
              </a:lnSpc>
              <a:buNone/>
            </a:pPr>
            <a:r>
              <a:rPr lang="en-US" sz="500" dirty="0">
                <a:solidFill>
                  <a:srgbClr val="49495A"/>
                </a:solidFill>
                <a:latin typeface="Open Sans" pitchFamily="34" charset="0"/>
                <a:ea typeface="Open Sans" pitchFamily="34" charset="-122"/>
                <a:cs typeface="Open Sans" pitchFamily="34" charset="-120"/>
              </a:rPr>
              <a:t>— 6 / 14 —</a:t>
            </a:r>
            <a:endParaRPr lang="en-US" sz="500" dirty="0"/>
          </a:p>
        </p:txBody>
      </p:sp>
      <p:pic>
        <p:nvPicPr>
          <p:cNvPr id="64" name="Image 2" descr="preencoded.png">    </p:cNvPr>
          <p:cNvPicPr>
            <a:picLocks noChangeAspect="1"/>
          </p:cNvPicPr>
          <p:nvPr/>
        </p:nvPicPr>
        <p:blipFill>
          <a:blip r:embed="rId3"/>
          <a:stretch>
            <a:fillRect/>
          </a:stretch>
        </p:blipFill>
        <p:spPr>
          <a:xfrm>
            <a:off x="581006" y="6734637"/>
            <a:ext cx="820664" cy="2724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81006" y="455664"/>
            <a:ext cx="9527236" cy="493600"/>
          </a:xfrm>
          <a:prstGeom prst="rect">
            <a:avLst/>
          </a:prstGeom>
          <a:noFill/>
          <a:ln/>
        </p:spPr>
        <p:txBody>
          <a:bodyPr wrap="none" lIns="0" tIns="0" rIns="0" bIns="0" rtlCol="0" anchor="t"/>
          <a:lstStyle/>
          <a:p>
            <a:pPr algn="l" indent="0" marL="0">
              <a:lnSpc>
                <a:spcPct val="104000"/>
              </a:lnSpc>
              <a:buNone/>
            </a:pPr>
            <a:r>
              <a:rPr lang="en-US" sz="3100" dirty="0">
                <a:solidFill>
                  <a:srgbClr val="403CCF"/>
                </a:solidFill>
                <a:latin typeface="Libre Baskerville" pitchFamily="34" charset="0"/>
                <a:ea typeface="Libre Baskerville" pitchFamily="34" charset="-122"/>
                <a:cs typeface="Libre Baskerville" pitchFamily="34" charset="-120"/>
              </a:rPr>
              <a:t> Guide de débrief collectif</a:t>
            </a:r>
            <a:endParaRPr lang="en-US" sz="3100" dirty="0"/>
          </a:p>
        </p:txBody>
      </p:sp>
      <p:sp>
        <p:nvSpPr>
          <p:cNvPr id="3" name="Text 1"/>
          <p:cNvSpPr/>
          <p:nvPr/>
        </p:nvSpPr>
        <p:spPr>
          <a:xfrm>
            <a:off x="581006" y="1482017"/>
            <a:ext cx="315774" cy="197422"/>
          </a:xfrm>
          <a:prstGeom prst="rect">
            <a:avLst/>
          </a:prstGeom>
          <a:noFill/>
          <a:ln/>
        </p:spPr>
        <p:txBody>
          <a:bodyPr wrap="none" lIns="0" tIns="0" rIns="0" bIns="0" rtlCol="0" anchor="ctr"/>
          <a:lstStyle/>
          <a:p>
            <a:pPr algn="l" indent="0" marL="0">
              <a:lnSpc>
                <a:spcPct val="100000"/>
              </a:lnSpc>
              <a:buNone/>
            </a:pPr>
            <a:r>
              <a:rPr lang="en-US" sz="1200" dirty="0">
                <a:solidFill>
                  <a:srgbClr val="49495A"/>
                </a:solidFill>
                <a:latin typeface="Libre Baskerville" pitchFamily="34" charset="0"/>
                <a:ea typeface="Libre Baskerville" pitchFamily="34" charset="-122"/>
                <a:cs typeface="Libre Baskerville" pitchFamily="34" charset="-120"/>
              </a:rPr>
              <a:t>01</a:t>
            </a:r>
            <a:endParaRPr lang="en-US" sz="1200" dirty="0"/>
          </a:p>
        </p:txBody>
      </p:sp>
      <p:sp>
        <p:nvSpPr>
          <p:cNvPr id="4" name="Shape 2"/>
          <p:cNvSpPr/>
          <p:nvPr/>
        </p:nvSpPr>
        <p:spPr>
          <a:xfrm>
            <a:off x="581006" y="1728164"/>
            <a:ext cx="4688328" cy="22274"/>
          </a:xfrm>
          <a:prstGeom prst="rect">
            <a:avLst/>
          </a:prstGeom>
          <a:solidFill>
            <a:srgbClr val="5955EB"/>
          </a:solidFill>
          <a:ln/>
        </p:spPr>
      </p:sp>
      <p:sp>
        <p:nvSpPr>
          <p:cNvPr id="5" name="Text 3"/>
          <p:cNvSpPr/>
          <p:nvPr/>
        </p:nvSpPr>
        <p:spPr>
          <a:xfrm>
            <a:off x="581006" y="1851629"/>
            <a:ext cx="4688328" cy="246756"/>
          </a:xfrm>
          <a:prstGeom prst="rect">
            <a:avLst/>
          </a:prstGeom>
          <a:noFill/>
          <a:ln/>
        </p:spPr>
        <p:txBody>
          <a:bodyPr wrap="none" lIns="0" tIns="0" rIns="0" bIns="0" rtlCol="0" anchor="t"/>
          <a:lstStyle/>
          <a:p>
            <a:pPr algn="l" indent="0" marL="0">
              <a:lnSpc>
                <a:spcPct val="104000"/>
              </a:lnSpc>
              <a:buNone/>
            </a:pPr>
            <a:r>
              <a:rPr lang="en-US" sz="1550" dirty="0">
                <a:solidFill>
                  <a:srgbClr val="49495A"/>
                </a:solidFill>
                <a:latin typeface="Libre Baskerville" pitchFamily="34" charset="0"/>
                <a:ea typeface="Libre Baskerville" pitchFamily="34" charset="-122"/>
                <a:cs typeface="Libre Baskerville" pitchFamily="34" charset="-120"/>
              </a:rPr>
              <a:t>Ressentis </a:t>
            </a:r>
            <a:endParaRPr lang="en-US" sz="1550" dirty="0"/>
          </a:p>
        </p:txBody>
      </p:sp>
      <p:sp>
        <p:nvSpPr>
          <p:cNvPr id="6" name="Text 4"/>
          <p:cNvSpPr/>
          <p:nvPr/>
        </p:nvSpPr>
        <p:spPr>
          <a:xfrm>
            <a:off x="581006" y="2188700"/>
            <a:ext cx="4688328" cy="246669"/>
          </a:xfrm>
          <a:prstGeom prst="rect">
            <a:avLst/>
          </a:prstGeom>
          <a:noFill/>
          <a:ln/>
        </p:spPr>
        <p:txBody>
          <a:bodyPr wrap="none" lIns="0" tIns="0" rIns="0" bIns="0" rtlCol="0" anchor="t"/>
          <a:lstStyle/>
          <a:p>
            <a:pPr algn="l" indent="0" marL="0">
              <a:lnSpc>
                <a:spcPct val="130000"/>
              </a:lnSpc>
              <a:buNone/>
            </a:pPr>
            <a:r>
              <a:rPr lang="en-US" sz="1200" b="1" dirty="0">
                <a:solidFill>
                  <a:srgbClr val="49495A"/>
                </a:solidFill>
                <a:latin typeface="Open Sans Bold" pitchFamily="34" charset="0"/>
                <a:ea typeface="Open Sans Bold" pitchFamily="34" charset="-122"/>
                <a:cs typeface="Open Sans Bold" pitchFamily="34" charset="-120"/>
              </a:rPr>
              <a:t>Questions d'amorce :</a:t>
            </a:r>
            <a:endParaRPr lang="en-US" sz="1200" dirty="0"/>
          </a:p>
        </p:txBody>
      </p:sp>
      <p:sp>
        <p:nvSpPr>
          <p:cNvPr id="7" name="Text 5"/>
          <p:cNvSpPr/>
          <p:nvPr/>
        </p:nvSpPr>
        <p:spPr>
          <a:xfrm>
            <a:off x="581006" y="2525684"/>
            <a:ext cx="4688328" cy="1391267"/>
          </a:xfrm>
          <a:prstGeom prst="rect">
            <a:avLst/>
          </a:prstGeom>
          <a:noFill/>
          <a:ln/>
        </p:spPr>
        <p:txBody>
          <a:bodyPr wrap="square" lIns="0" tIns="0" rIns="0" bIns="0" rtlCol="0" anchor="t">
            <a:normAutofit/>
          </a:bodyPr>
          <a:lstStyle/>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Quel mot décrirait ce que vous avez ressenti pendant les exercices ? »</a:t>
            </a:r>
            <a:endParaRPr lang="en-US" sz="1200" dirty="0"/>
          </a:p>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Y a-t-il eu un moment particulièrement difficile ? Lequel ? »</a:t>
            </a:r>
            <a:endParaRPr lang="en-US" sz="1200" dirty="0"/>
          </a:p>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Avez-vous eu envie d'abandonner ? À quel moment ? »</a:t>
            </a:r>
            <a:endParaRPr lang="en-US" sz="1200" dirty="0"/>
          </a:p>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Avez-vous fait semblant de comprendre ? Pourquoi ? »</a:t>
            </a:r>
            <a:endParaRPr lang="en-US" sz="1200" dirty="0"/>
          </a:p>
        </p:txBody>
      </p:sp>
      <p:sp>
        <p:nvSpPr>
          <p:cNvPr id="8" name="Text 6"/>
          <p:cNvSpPr/>
          <p:nvPr/>
        </p:nvSpPr>
        <p:spPr>
          <a:xfrm>
            <a:off x="581006" y="4007266"/>
            <a:ext cx="4688328" cy="830323"/>
          </a:xfrm>
          <a:prstGeom prst="rect">
            <a:avLst/>
          </a:prstGeom>
          <a:noFill/>
          <a:ln/>
        </p:spPr>
        <p:txBody>
          <a:bodyPr wrap="square" lIns="0" tIns="0" rIns="0" bIns="0" rtlCol="0" anchor="t"/>
          <a:lstStyle/>
          <a:p>
            <a:pPr algn="l" indent="0" marL="0">
              <a:lnSpc>
                <a:spcPct val="130000"/>
              </a:lnSpc>
              <a:spcAft>
                <a:spcPts val="700"/>
              </a:spcAft>
              <a:buNone/>
            </a:pPr>
            <a:endParaRPr lang="en-US" sz="1200" dirty="0"/>
          </a:p>
          <a:p>
            <a:pPr algn="l" indent="0" marL="0">
              <a:lnSpc>
                <a:spcPct val="130000"/>
              </a:lnSpc>
              <a:buNone/>
            </a:pPr>
            <a:r>
              <a:rPr lang="en-US" sz="1200" b="1" dirty="0">
                <a:solidFill>
                  <a:srgbClr val="49495A"/>
                </a:solidFill>
                <a:latin typeface="Open Sans Bold" pitchFamily="34" charset="0"/>
                <a:ea typeface="Open Sans Bold" pitchFamily="34" charset="-122"/>
                <a:cs typeface="Open Sans Bold" pitchFamily="34" charset="-120"/>
              </a:rPr>
              <a:t>Mots à noter au paperboard :</a:t>
            </a:r>
            <a:pPr algn="l" indent="0" marL="0">
              <a:lnSpc>
                <a:spcPct val="130000"/>
              </a:lnSpc>
              <a:buNone/>
            </a:pPr>
            <a:r>
              <a:rPr lang="en-US" sz="1200" dirty="0">
                <a:solidFill>
                  <a:srgbClr val="49495A"/>
                </a:solidFill>
                <a:latin typeface="Open Sans" pitchFamily="34" charset="0"/>
                <a:ea typeface="Open Sans" pitchFamily="34" charset="-122"/>
                <a:cs typeface="Open Sans" pitchFamily="34" charset="-120"/>
              </a:rPr>
              <a:t> frustration | honte | colère | impuissance | surprise | empathie | soulagement</a:t>
            </a:r>
            <a:endParaRPr lang="en-US" sz="1200" dirty="0"/>
          </a:p>
        </p:txBody>
      </p:sp>
      <p:sp>
        <p:nvSpPr>
          <p:cNvPr id="9" name="Text 7"/>
          <p:cNvSpPr/>
          <p:nvPr/>
        </p:nvSpPr>
        <p:spPr>
          <a:xfrm>
            <a:off x="5419827" y="1482017"/>
            <a:ext cx="315774" cy="197422"/>
          </a:xfrm>
          <a:prstGeom prst="rect">
            <a:avLst/>
          </a:prstGeom>
          <a:noFill/>
          <a:ln/>
        </p:spPr>
        <p:txBody>
          <a:bodyPr wrap="none" lIns="0" tIns="0" rIns="0" bIns="0" rtlCol="0" anchor="ctr"/>
          <a:lstStyle/>
          <a:p>
            <a:pPr algn="l" indent="0" marL="0">
              <a:lnSpc>
                <a:spcPct val="100000"/>
              </a:lnSpc>
              <a:buNone/>
            </a:pPr>
            <a:r>
              <a:rPr lang="en-US" sz="1200" dirty="0">
                <a:solidFill>
                  <a:srgbClr val="49495A"/>
                </a:solidFill>
                <a:latin typeface="Libre Baskerville" pitchFamily="34" charset="0"/>
                <a:ea typeface="Libre Baskerville" pitchFamily="34" charset="-122"/>
                <a:cs typeface="Libre Baskerville" pitchFamily="34" charset="-120"/>
              </a:rPr>
              <a:t>02</a:t>
            </a:r>
            <a:endParaRPr lang="en-US" sz="1200" dirty="0"/>
          </a:p>
        </p:txBody>
      </p:sp>
      <p:sp>
        <p:nvSpPr>
          <p:cNvPr id="10" name="Shape 8"/>
          <p:cNvSpPr/>
          <p:nvPr/>
        </p:nvSpPr>
        <p:spPr>
          <a:xfrm>
            <a:off x="5419827" y="1728164"/>
            <a:ext cx="4688415" cy="22274"/>
          </a:xfrm>
          <a:prstGeom prst="rect">
            <a:avLst/>
          </a:prstGeom>
          <a:solidFill>
            <a:srgbClr val="5955EB"/>
          </a:solidFill>
          <a:ln/>
        </p:spPr>
      </p:sp>
      <p:sp>
        <p:nvSpPr>
          <p:cNvPr id="11" name="Text 9"/>
          <p:cNvSpPr/>
          <p:nvPr/>
        </p:nvSpPr>
        <p:spPr>
          <a:xfrm>
            <a:off x="5419827" y="1851629"/>
            <a:ext cx="4688415" cy="246756"/>
          </a:xfrm>
          <a:prstGeom prst="rect">
            <a:avLst/>
          </a:prstGeom>
          <a:noFill/>
          <a:ln/>
        </p:spPr>
        <p:txBody>
          <a:bodyPr wrap="none" lIns="0" tIns="0" rIns="0" bIns="0" rtlCol="0" anchor="t"/>
          <a:lstStyle/>
          <a:p>
            <a:pPr algn="l" indent="0" marL="0">
              <a:lnSpc>
                <a:spcPct val="104000"/>
              </a:lnSpc>
              <a:buNone/>
            </a:pPr>
            <a:r>
              <a:rPr lang="en-US" sz="1550" dirty="0">
                <a:solidFill>
                  <a:srgbClr val="49495A"/>
                </a:solidFill>
                <a:latin typeface="Libre Baskerville" pitchFamily="34" charset="0"/>
                <a:ea typeface="Libre Baskerville" pitchFamily="34" charset="-122"/>
                <a:cs typeface="Libre Baskerville" pitchFamily="34" charset="-120"/>
              </a:rPr>
              <a:t>Prises de conscience </a:t>
            </a:r>
            <a:endParaRPr lang="en-US" sz="1550" dirty="0"/>
          </a:p>
        </p:txBody>
      </p:sp>
      <p:sp>
        <p:nvSpPr>
          <p:cNvPr id="12" name="Text 10"/>
          <p:cNvSpPr/>
          <p:nvPr/>
        </p:nvSpPr>
        <p:spPr>
          <a:xfrm>
            <a:off x="5419827" y="2188700"/>
            <a:ext cx="4688415" cy="246669"/>
          </a:xfrm>
          <a:prstGeom prst="rect">
            <a:avLst/>
          </a:prstGeom>
          <a:noFill/>
          <a:ln/>
        </p:spPr>
        <p:txBody>
          <a:bodyPr wrap="none" lIns="0" tIns="0" rIns="0" bIns="0" rtlCol="0" anchor="t"/>
          <a:lstStyle/>
          <a:p>
            <a:pPr algn="l" indent="0" marL="0">
              <a:lnSpc>
                <a:spcPct val="130000"/>
              </a:lnSpc>
              <a:buNone/>
            </a:pPr>
            <a:r>
              <a:rPr lang="en-US" sz="1200" b="1" dirty="0">
                <a:solidFill>
                  <a:srgbClr val="49495A"/>
                </a:solidFill>
                <a:latin typeface="Open Sans Bold" pitchFamily="34" charset="0"/>
                <a:ea typeface="Open Sans Bold" pitchFamily="34" charset="-122"/>
                <a:cs typeface="Open Sans Bold" pitchFamily="34" charset="-120"/>
              </a:rPr>
              <a:t>Questions :</a:t>
            </a:r>
            <a:endParaRPr lang="en-US" sz="1200" dirty="0"/>
          </a:p>
        </p:txBody>
      </p:sp>
      <p:sp>
        <p:nvSpPr>
          <p:cNvPr id="13" name="Text 11"/>
          <p:cNvSpPr/>
          <p:nvPr/>
        </p:nvSpPr>
        <p:spPr>
          <a:xfrm>
            <a:off x="5419827" y="2525684"/>
            <a:ext cx="4688415" cy="1690576"/>
          </a:xfrm>
          <a:prstGeom prst="rect">
            <a:avLst/>
          </a:prstGeom>
          <a:noFill/>
          <a:ln/>
        </p:spPr>
        <p:txBody>
          <a:bodyPr wrap="square" lIns="0" tIns="0" rIns="0" bIns="0" rtlCol="0" anchor="t">
            <a:normAutofit/>
          </a:bodyPr>
          <a:lstStyle/>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Qu'est-ce que vous ne saviez pas avant cet atelier ? »</a:t>
            </a:r>
            <a:endParaRPr lang="en-US" sz="1200" dirty="0"/>
          </a:p>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Avez-vous pensé à quelqu'un de votre entourage pendant les exercices ? »</a:t>
            </a:r>
            <a:endParaRPr lang="en-US" sz="1200" dirty="0"/>
          </a:p>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Qu'est-ce qui vous a le plus surpris dans les chiffres ? »</a:t>
            </a:r>
            <a:endParaRPr lang="en-US" sz="1200" dirty="0"/>
          </a:p>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Comment l'illettrisme se cache-t-il dans notre quotidien ? »</a:t>
            </a:r>
            <a:endParaRPr lang="en-US" sz="1200" dirty="0"/>
          </a:p>
          <a:p>
            <a:pPr algn="l" marL="243840" indent="-243840">
              <a:lnSpc>
                <a:spcPct val="130000"/>
              </a:lnSpc>
              <a:buSzPct val="100000"/>
              <a:buChar char="•"/>
            </a:pPr>
            <a:r>
              <a:rPr lang="en-US" sz="1200" dirty="0">
                <a:solidFill>
                  <a:srgbClr val="49495A"/>
                </a:solidFill>
                <a:latin typeface="Open Sans" pitchFamily="34" charset="0"/>
                <a:ea typeface="Open Sans" pitchFamily="34" charset="-122"/>
                <a:cs typeface="Open Sans" pitchFamily="34" charset="-120"/>
              </a:rPr>
              <a:t>« Pourquoi ces personnes ne demandent-elles pas d'aide ? »</a:t>
            </a:r>
            <a:endParaRPr lang="en-US" sz="1200" dirty="0"/>
          </a:p>
        </p:txBody>
      </p:sp>
      <p:sp>
        <p:nvSpPr>
          <p:cNvPr id="14" name="Text 12"/>
          <p:cNvSpPr/>
          <p:nvPr/>
        </p:nvSpPr>
        <p:spPr>
          <a:xfrm>
            <a:off x="5419827" y="4306576"/>
            <a:ext cx="4688415" cy="493339"/>
          </a:xfrm>
          <a:prstGeom prst="rect">
            <a:avLst/>
          </a:prstGeom>
          <a:noFill/>
          <a:ln/>
        </p:spPr>
        <p:txBody>
          <a:bodyPr wrap="square" lIns="0" tIns="0" rIns="0" bIns="0" rtlCol="0" anchor="t">
            <a:normAutofit/>
          </a:bodyPr>
          <a:lstStyle/>
          <a:p>
            <a:pPr algn="l" indent="0" marL="0">
              <a:lnSpc>
                <a:spcPct val="130000"/>
              </a:lnSpc>
              <a:buNone/>
            </a:pPr>
            <a:r>
              <a:rPr lang="en-US" sz="1200" b="1" dirty="0">
                <a:solidFill>
                  <a:srgbClr val="49495A"/>
                </a:solidFill>
                <a:latin typeface="Open Sans Bold" pitchFamily="34" charset="0"/>
                <a:ea typeface="Open Sans Bold" pitchFamily="34" charset="-122"/>
                <a:cs typeface="Open Sans Bold" pitchFamily="34" charset="-120"/>
              </a:rPr>
              <a:t>Relance clé :</a:t>
            </a:r>
            <a:pPr algn="l" indent="0" marL="0">
              <a:lnSpc>
                <a:spcPct val="130000"/>
              </a:lnSpc>
              <a:buNone/>
            </a:pPr>
            <a:r>
              <a:rPr lang="en-US" sz="1200" dirty="0">
                <a:solidFill>
                  <a:srgbClr val="49495A"/>
                </a:solidFill>
                <a:latin typeface="Open Sans" pitchFamily="34" charset="0"/>
                <a:ea typeface="Open Sans" pitchFamily="34" charset="-122"/>
                <a:cs typeface="Open Sans" pitchFamily="34" charset="-120"/>
              </a:rPr>
              <a:t> </a:t>
            </a:r>
            <a:pPr algn="l" indent="0" marL="0">
              <a:lnSpc>
                <a:spcPct val="130000"/>
              </a:lnSpc>
              <a:buNone/>
            </a:pPr>
            <a:r>
              <a:rPr lang="en-US" sz="1200" i="1" dirty="0">
                <a:solidFill>
                  <a:srgbClr val="49495A"/>
                </a:solidFill>
                <a:latin typeface="Open Sans" pitchFamily="34" charset="0"/>
                <a:ea typeface="Open Sans" pitchFamily="34" charset="-122"/>
                <a:cs typeface="Open Sans" pitchFamily="34" charset="-120"/>
              </a:rPr>
              <a:t>« La honte est le premier obstacle. Pas le manque d'intelligence. Qu'est-ce que ça change dans votre regard ? »</a:t>
            </a:r>
            <a:endParaRPr lang="en-US" sz="1200" dirty="0"/>
          </a:p>
        </p:txBody>
      </p:sp>
      <p:sp>
        <p:nvSpPr>
          <p:cNvPr id="15" name="Text 13"/>
          <p:cNvSpPr/>
          <p:nvPr/>
        </p:nvSpPr>
        <p:spPr>
          <a:xfrm>
            <a:off x="46540" y="5491980"/>
            <a:ext cx="10061703" cy="197335"/>
          </a:xfrm>
          <a:prstGeom prst="rect">
            <a:avLst/>
          </a:prstGeom>
          <a:noFill/>
          <a:ln/>
        </p:spPr>
        <p:txBody>
          <a:bodyPr wrap="none" lIns="0" tIns="0" rIns="0" bIns="0" rtlCol="0" anchor="t"/>
          <a:lstStyle/>
          <a:p>
            <a:pPr algn="r" indent="0" marL="0">
              <a:lnSpc>
                <a:spcPct val="130000"/>
              </a:lnSpc>
              <a:buNone/>
            </a:pPr>
            <a:r>
              <a:rPr lang="en-US" sz="950" dirty="0">
                <a:solidFill>
                  <a:srgbClr val="49495A"/>
                </a:solidFill>
                <a:latin typeface="Open Sans" pitchFamily="34" charset="0"/>
                <a:ea typeface="Open Sans" pitchFamily="34" charset="-122"/>
                <a:cs typeface="Open Sans" pitchFamily="34" charset="-120"/>
              </a:rPr>
              <a:t>— 7 / 14 —</a:t>
            </a:r>
            <a:endParaRPr lang="en-US" sz="950" dirty="0"/>
          </a:p>
        </p:txBody>
      </p:sp>
      <p:pic>
        <p:nvPicPr>
          <p:cNvPr id="16" name="Image 0" descr="preencoded.png">    </p:cNvPr>
          <p:cNvPicPr>
            <a:picLocks noChangeAspect="1"/>
          </p:cNvPicPr>
          <p:nvPr/>
        </p:nvPicPr>
        <p:blipFill>
          <a:blip r:embed="rId1"/>
          <a:stretch>
            <a:fillRect/>
          </a:stretch>
        </p:blipFill>
        <p:spPr>
          <a:xfrm>
            <a:off x="581006" y="5827050"/>
            <a:ext cx="1564429" cy="5192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81006" y="455664"/>
            <a:ext cx="1215599" cy="251803"/>
          </a:xfrm>
          <a:prstGeom prst="roundRect">
            <a:avLst>
              <a:gd name="adj" fmla="val 7896"/>
            </a:avLst>
          </a:prstGeom>
          <a:solidFill>
            <a:srgbClr val="D7D6F5"/>
          </a:solidFill>
          <a:ln/>
        </p:spPr>
      </p:sp>
      <p:sp>
        <p:nvSpPr>
          <p:cNvPr id="3" name="Text 1"/>
          <p:cNvSpPr/>
          <p:nvPr/>
        </p:nvSpPr>
        <p:spPr>
          <a:xfrm>
            <a:off x="680349" y="505346"/>
            <a:ext cx="1551380" cy="152439"/>
          </a:xfrm>
          <a:prstGeom prst="rect">
            <a:avLst/>
          </a:prstGeom>
          <a:noFill/>
          <a:ln/>
        </p:spPr>
        <p:txBody>
          <a:bodyPr wrap="none" lIns="0" tIns="0" rIns="0" bIns="0" rtlCol="0" anchor="t"/>
          <a:lstStyle/>
          <a:p>
            <a:pPr algn="l" indent="0" marL="0">
              <a:lnSpc>
                <a:spcPct val="96000"/>
              </a:lnSpc>
              <a:buNone/>
            </a:pPr>
            <a:r>
              <a:rPr lang="en-US" sz="1000" dirty="0">
                <a:solidFill>
                  <a:srgbClr val="49495A"/>
                </a:solidFill>
                <a:latin typeface="Open Sans" pitchFamily="34" charset="0"/>
                <a:ea typeface="Open Sans" pitchFamily="34" charset="-122"/>
                <a:cs typeface="Open Sans" pitchFamily="34" charset="-120"/>
              </a:rPr>
              <a:t>08 — CORRIGÉS </a:t>
            </a:r>
            <a:endParaRPr lang="en-US" sz="1000" dirty="0"/>
          </a:p>
        </p:txBody>
      </p:sp>
      <p:sp>
        <p:nvSpPr>
          <p:cNvPr id="4" name="Text 2"/>
          <p:cNvSpPr/>
          <p:nvPr/>
        </p:nvSpPr>
        <p:spPr>
          <a:xfrm>
            <a:off x="581006" y="773680"/>
            <a:ext cx="9527236" cy="517875"/>
          </a:xfrm>
          <a:prstGeom prst="rect">
            <a:avLst/>
          </a:prstGeom>
          <a:noFill/>
          <a:ln/>
        </p:spPr>
        <p:txBody>
          <a:bodyPr wrap="none" lIns="0" tIns="0" rIns="0" bIns="0" rtlCol="0" anchor="t"/>
          <a:lstStyle/>
          <a:p>
            <a:pPr algn="l" indent="0" marL="0">
              <a:lnSpc>
                <a:spcPct val="104000"/>
              </a:lnSpc>
              <a:buNone/>
            </a:pPr>
            <a:r>
              <a:rPr lang="en-US" sz="32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3250" dirty="0">
                <a:solidFill>
                  <a:srgbClr val="403CCF"/>
                </a:solidFill>
                <a:latin typeface="Libre Baskerville" pitchFamily="34" charset="0"/>
                <a:ea typeface="Libre Baskerville" pitchFamily="34" charset="-122"/>
                <a:cs typeface="Libre Baskerville" pitchFamily="34" charset="-120"/>
              </a:rPr>
              <a:t> Corrigés Animatrices</a:t>
            </a:r>
            <a:endParaRPr lang="en-US" sz="3250" dirty="0"/>
          </a:p>
        </p:txBody>
      </p:sp>
      <p:sp>
        <p:nvSpPr>
          <p:cNvPr id="5" name="Text 3"/>
          <p:cNvSpPr/>
          <p:nvPr/>
        </p:nvSpPr>
        <p:spPr>
          <a:xfrm>
            <a:off x="581006" y="1357769"/>
            <a:ext cx="9527236" cy="258937"/>
          </a:xfrm>
          <a:prstGeom prst="rect">
            <a:avLst/>
          </a:prstGeom>
          <a:noFill/>
          <a:ln/>
        </p:spPr>
        <p:txBody>
          <a:bodyPr wrap="none" lIns="0" tIns="0" rIns="0" bIns="0" rtlCol="0" anchor="t"/>
          <a:lstStyle/>
          <a:p>
            <a:pPr algn="l" indent="0" marL="0">
              <a:lnSpc>
                <a:spcPct val="104000"/>
              </a:lnSpc>
              <a:buNone/>
            </a:pPr>
            <a:r>
              <a:rPr lang="en-US" sz="1600" dirty="0">
                <a:solidFill>
                  <a:srgbClr val="403CCF"/>
                </a:solidFill>
                <a:latin typeface="Libre Baskerville" pitchFamily="34" charset="0"/>
                <a:ea typeface="Libre Baskerville" pitchFamily="34" charset="-122"/>
                <a:cs typeface="Libre Baskerville" pitchFamily="34" charset="-120"/>
              </a:rPr>
              <a:t>À NE PAS DISTRIBUER AUX PARTICIPANTS</a:t>
            </a:r>
            <a:endParaRPr lang="en-US" sz="1600" dirty="0"/>
          </a:p>
        </p:txBody>
      </p:sp>
      <p:sp>
        <p:nvSpPr>
          <p:cNvPr id="6" name="Shape 4"/>
          <p:cNvSpPr/>
          <p:nvPr/>
        </p:nvSpPr>
        <p:spPr>
          <a:xfrm>
            <a:off x="581006" y="1865290"/>
            <a:ext cx="3065268" cy="2540650"/>
          </a:xfrm>
          <a:prstGeom prst="roundRect">
            <a:avLst>
              <a:gd name="adj" fmla="val 978"/>
            </a:avLst>
          </a:prstGeom>
          <a:solidFill>
            <a:srgbClr val="FBFAFF"/>
          </a:solidFill>
          <a:ln w="22269">
            <a:solidFill>
              <a:srgbClr val="D0CED9"/>
            </a:solidFill>
            <a:prstDash val="solid"/>
          </a:ln>
        </p:spPr>
      </p:sp>
      <p:sp>
        <p:nvSpPr>
          <p:cNvPr id="7" name="Text 5"/>
          <p:cNvSpPr/>
          <p:nvPr/>
        </p:nvSpPr>
        <p:spPr>
          <a:xfrm>
            <a:off x="768905" y="2053228"/>
            <a:ext cx="2689471" cy="258937"/>
          </a:xfrm>
          <a:prstGeom prst="rect">
            <a:avLst/>
          </a:prstGeom>
          <a:noFill/>
          <a:ln/>
        </p:spPr>
        <p:txBody>
          <a:bodyPr wrap="none" lIns="0" tIns="0" rIns="0" bIns="0" rtlCol="0" anchor="t"/>
          <a:lstStyle/>
          <a:p>
            <a:pPr algn="l" indent="0" marL="0">
              <a:lnSpc>
                <a:spcPct val="104000"/>
              </a:lnSpc>
              <a:buNone/>
            </a:pPr>
            <a:r>
              <a:rPr lang="en-US" sz="1600" dirty="0">
                <a:solidFill>
                  <a:srgbClr val="49495A"/>
                </a:solidFill>
                <a:latin typeface="Libre Baskerville" pitchFamily="34" charset="0"/>
                <a:ea typeface="Libre Baskerville" pitchFamily="34" charset="-122"/>
                <a:cs typeface="Libre Baskerville" pitchFamily="34" charset="-120"/>
              </a:rPr>
              <a:t>09 — Corrigé Station 1</a:t>
            </a:r>
            <a:endParaRPr lang="en-US" sz="1600" dirty="0"/>
          </a:p>
        </p:txBody>
      </p:sp>
      <p:sp>
        <p:nvSpPr>
          <p:cNvPr id="8" name="Text 6"/>
          <p:cNvSpPr/>
          <p:nvPr/>
        </p:nvSpPr>
        <p:spPr>
          <a:xfrm>
            <a:off x="768905" y="2411529"/>
            <a:ext cx="2689471" cy="530404"/>
          </a:xfrm>
          <a:prstGeom prst="rect">
            <a:avLst/>
          </a:prstGeom>
          <a:noFill/>
          <a:ln/>
        </p:spPr>
        <p:txBody>
          <a:bodyPr wrap="square" lIns="0" tIns="0" rIns="0" bIns="0" rtlCol="0" anchor="t">
            <a:normAutofit/>
          </a:bodyPr>
          <a:lstStyle/>
          <a:p>
            <a:pPr algn="l" indent="0" marL="0">
              <a:lnSpc>
                <a:spcPct val="133000"/>
              </a:lnSpc>
              <a:buNone/>
            </a:pPr>
            <a:r>
              <a:rPr lang="en-US" sz="1300" b="1" dirty="0">
                <a:solidFill>
                  <a:srgbClr val="49495A"/>
                </a:solidFill>
                <a:latin typeface="Open Sans Bold" pitchFamily="34" charset="0"/>
                <a:ea typeface="Open Sans Bold" pitchFamily="34" charset="-122"/>
                <a:cs typeface="Open Sans Bold" pitchFamily="34" charset="-120"/>
              </a:rPr>
              <a:t>La journée de Julien — Illettrisme</a:t>
            </a:r>
            <a:endParaRPr lang="en-US" sz="1300" dirty="0"/>
          </a:p>
        </p:txBody>
      </p:sp>
      <p:sp>
        <p:nvSpPr>
          <p:cNvPr id="9" name="Text 7"/>
          <p:cNvSpPr/>
          <p:nvPr/>
        </p:nvSpPr>
        <p:spPr>
          <a:xfrm>
            <a:off x="768905" y="3041297"/>
            <a:ext cx="2689471" cy="1176704"/>
          </a:xfrm>
          <a:prstGeom prst="rect">
            <a:avLst/>
          </a:prstGeom>
          <a:noFill/>
          <a:ln/>
        </p:spPr>
        <p:txBody>
          <a:bodyPr wrap="square" lIns="0" tIns="0" rIns="0" bIns="0" rtlCol="0" anchor="t">
            <a:normAutofit/>
          </a:bodyPr>
          <a:lstStyle/>
          <a:p>
            <a:pPr algn="l" marL="264160" indent="-264160">
              <a:lnSpc>
                <a:spcPct val="133000"/>
              </a:lnSpc>
              <a:buSzPct val="100000"/>
              <a:buChar char="•"/>
            </a:pPr>
            <a:r>
              <a:rPr lang="en-US" sz="1300" dirty="0">
                <a:solidFill>
                  <a:srgbClr val="49495A"/>
                </a:solidFill>
                <a:latin typeface="Open Sans" pitchFamily="34" charset="0"/>
                <a:ea typeface="Open Sans" pitchFamily="34" charset="-122"/>
                <a:cs typeface="Open Sans" pitchFamily="34" charset="-120"/>
              </a:rPr>
              <a:t>Réponses complètes aux exercices</a:t>
            </a:r>
            <a:endParaRPr lang="en-US" sz="1300" dirty="0"/>
          </a:p>
          <a:p>
            <a:pPr algn="l" marL="264160" indent="-264160">
              <a:lnSpc>
                <a:spcPct val="133000"/>
              </a:lnSpc>
              <a:buSzPct val="100000"/>
              <a:buChar char="•"/>
            </a:pPr>
            <a:r>
              <a:rPr lang="en-US" sz="1300" dirty="0">
                <a:solidFill>
                  <a:srgbClr val="49495A"/>
                </a:solidFill>
                <a:latin typeface="Open Sans" pitchFamily="34" charset="0"/>
                <a:ea typeface="Open Sans" pitchFamily="34" charset="-122"/>
                <a:cs typeface="Open Sans" pitchFamily="34" charset="-120"/>
              </a:rPr>
              <a:t>Décryptage des situations</a:t>
            </a:r>
            <a:endParaRPr lang="en-US" sz="1300" dirty="0"/>
          </a:p>
          <a:p>
            <a:pPr algn="l" marL="264160" indent="-264160">
              <a:lnSpc>
                <a:spcPct val="133000"/>
              </a:lnSpc>
              <a:buSzPct val="100000"/>
              <a:buChar char="•"/>
            </a:pPr>
            <a:r>
              <a:rPr lang="en-US" sz="1300" dirty="0">
                <a:solidFill>
                  <a:srgbClr val="49495A"/>
                </a:solidFill>
                <a:latin typeface="Open Sans" pitchFamily="34" charset="0"/>
                <a:ea typeface="Open Sans" pitchFamily="34" charset="-122"/>
                <a:cs typeface="Open Sans" pitchFamily="34" charset="-120"/>
              </a:rPr>
              <a:t>Points pédagogiques clés</a:t>
            </a:r>
            <a:endParaRPr lang="en-US" sz="1300" dirty="0"/>
          </a:p>
        </p:txBody>
      </p:sp>
      <p:sp>
        <p:nvSpPr>
          <p:cNvPr id="10" name="Shape 8"/>
          <p:cNvSpPr/>
          <p:nvPr/>
        </p:nvSpPr>
        <p:spPr>
          <a:xfrm>
            <a:off x="3811904" y="1865290"/>
            <a:ext cx="3065355" cy="2540650"/>
          </a:xfrm>
          <a:prstGeom prst="roundRect">
            <a:avLst>
              <a:gd name="adj" fmla="val 978"/>
            </a:avLst>
          </a:prstGeom>
          <a:solidFill>
            <a:srgbClr val="FBFAFF"/>
          </a:solidFill>
          <a:ln w="22269">
            <a:solidFill>
              <a:srgbClr val="D0CED9"/>
            </a:solidFill>
            <a:prstDash val="solid"/>
          </a:ln>
        </p:spPr>
      </p:sp>
      <p:sp>
        <p:nvSpPr>
          <p:cNvPr id="11" name="Text 9"/>
          <p:cNvSpPr/>
          <p:nvPr/>
        </p:nvSpPr>
        <p:spPr>
          <a:xfrm>
            <a:off x="3999802" y="2053228"/>
            <a:ext cx="2689558" cy="258937"/>
          </a:xfrm>
          <a:prstGeom prst="rect">
            <a:avLst/>
          </a:prstGeom>
          <a:noFill/>
          <a:ln/>
        </p:spPr>
        <p:txBody>
          <a:bodyPr wrap="none" lIns="0" tIns="0" rIns="0" bIns="0" rtlCol="0" anchor="t"/>
          <a:lstStyle/>
          <a:p>
            <a:pPr algn="l" indent="0" marL="0">
              <a:lnSpc>
                <a:spcPct val="104000"/>
              </a:lnSpc>
              <a:buNone/>
            </a:pPr>
            <a:r>
              <a:rPr lang="en-US" sz="1600" dirty="0">
                <a:solidFill>
                  <a:srgbClr val="49495A"/>
                </a:solidFill>
                <a:latin typeface="Libre Baskerville" pitchFamily="34" charset="0"/>
                <a:ea typeface="Libre Baskerville" pitchFamily="34" charset="-122"/>
                <a:cs typeface="Libre Baskerville" pitchFamily="34" charset="-120"/>
              </a:rPr>
              <a:t>10 — Corrigé Station 2</a:t>
            </a:r>
            <a:endParaRPr lang="en-US" sz="1600" dirty="0"/>
          </a:p>
        </p:txBody>
      </p:sp>
      <p:sp>
        <p:nvSpPr>
          <p:cNvPr id="12" name="Text 10"/>
          <p:cNvSpPr/>
          <p:nvPr/>
        </p:nvSpPr>
        <p:spPr>
          <a:xfrm>
            <a:off x="3999802" y="2411529"/>
            <a:ext cx="2689558" cy="265202"/>
          </a:xfrm>
          <a:prstGeom prst="rect">
            <a:avLst/>
          </a:prstGeom>
          <a:noFill/>
          <a:ln/>
        </p:spPr>
        <p:txBody>
          <a:bodyPr wrap="none" lIns="0" tIns="0" rIns="0" bIns="0" rtlCol="0" anchor="t"/>
          <a:lstStyle/>
          <a:p>
            <a:pPr algn="l" indent="0" marL="0">
              <a:lnSpc>
                <a:spcPct val="133000"/>
              </a:lnSpc>
              <a:buNone/>
            </a:pPr>
            <a:r>
              <a:rPr lang="en-US" sz="1300" b="1" dirty="0">
                <a:solidFill>
                  <a:srgbClr val="49495A"/>
                </a:solidFill>
                <a:latin typeface="Open Sans Bold" pitchFamily="34" charset="0"/>
                <a:ea typeface="Open Sans Bold" pitchFamily="34" charset="-122"/>
                <a:cs typeface="Open Sans Bold" pitchFamily="34" charset="-120"/>
              </a:rPr>
              <a:t>Le Défi Chiffres — Innumérisme</a:t>
            </a:r>
            <a:endParaRPr lang="en-US" sz="1300" dirty="0"/>
          </a:p>
        </p:txBody>
      </p:sp>
      <p:sp>
        <p:nvSpPr>
          <p:cNvPr id="13" name="Text 11"/>
          <p:cNvSpPr/>
          <p:nvPr/>
        </p:nvSpPr>
        <p:spPr>
          <a:xfrm>
            <a:off x="3999802" y="2776095"/>
            <a:ext cx="2689558" cy="853554"/>
          </a:xfrm>
          <a:prstGeom prst="rect">
            <a:avLst/>
          </a:prstGeom>
          <a:noFill/>
          <a:ln/>
        </p:spPr>
        <p:txBody>
          <a:bodyPr wrap="square" lIns="0" tIns="0" rIns="0" bIns="0" rtlCol="0" anchor="t">
            <a:normAutofit/>
          </a:bodyPr>
          <a:lstStyle/>
          <a:p>
            <a:pPr algn="l" marL="264160" indent="-264160">
              <a:lnSpc>
                <a:spcPct val="133000"/>
              </a:lnSpc>
              <a:buSzPct val="100000"/>
              <a:buChar char="•"/>
            </a:pPr>
            <a:r>
              <a:rPr lang="en-US" sz="1300" dirty="0">
                <a:solidFill>
                  <a:srgbClr val="49495A"/>
                </a:solidFill>
                <a:latin typeface="Open Sans" pitchFamily="34" charset="0"/>
                <a:ea typeface="Open Sans" pitchFamily="34" charset="-122"/>
                <a:cs typeface="Open Sans" pitchFamily="34" charset="-120"/>
              </a:rPr>
              <a:t>Calculs détaillés et méthodologie</a:t>
            </a:r>
            <a:endParaRPr lang="en-US" sz="1300" dirty="0"/>
          </a:p>
          <a:p>
            <a:pPr algn="l" marL="264160" indent="-264160">
              <a:lnSpc>
                <a:spcPct val="133000"/>
              </a:lnSpc>
              <a:buSzPct val="100000"/>
              <a:buChar char="•"/>
            </a:pPr>
            <a:r>
              <a:rPr lang="en-US" sz="1300" dirty="0">
                <a:solidFill>
                  <a:srgbClr val="49495A"/>
                </a:solidFill>
                <a:latin typeface="Open Sans" pitchFamily="34" charset="0"/>
                <a:ea typeface="Open Sans" pitchFamily="34" charset="-122"/>
                <a:cs typeface="Open Sans" pitchFamily="34" charset="-120"/>
              </a:rPr>
              <a:t>Points pédagogiques clés</a:t>
            </a:r>
            <a:endParaRPr lang="en-US" sz="1300" dirty="0"/>
          </a:p>
        </p:txBody>
      </p:sp>
      <p:sp>
        <p:nvSpPr>
          <p:cNvPr id="14" name="Shape 12"/>
          <p:cNvSpPr/>
          <p:nvPr/>
        </p:nvSpPr>
        <p:spPr>
          <a:xfrm>
            <a:off x="7042888" y="1865290"/>
            <a:ext cx="3065355" cy="2540650"/>
          </a:xfrm>
          <a:prstGeom prst="roundRect">
            <a:avLst>
              <a:gd name="adj" fmla="val 978"/>
            </a:avLst>
          </a:prstGeom>
          <a:solidFill>
            <a:srgbClr val="FBFAFF"/>
          </a:solidFill>
          <a:ln w="22269">
            <a:solidFill>
              <a:srgbClr val="D0CED9"/>
            </a:solidFill>
            <a:prstDash val="solid"/>
          </a:ln>
        </p:spPr>
      </p:sp>
      <p:sp>
        <p:nvSpPr>
          <p:cNvPr id="15" name="Text 13"/>
          <p:cNvSpPr/>
          <p:nvPr/>
        </p:nvSpPr>
        <p:spPr>
          <a:xfrm>
            <a:off x="7230786" y="2053228"/>
            <a:ext cx="2689558" cy="258937"/>
          </a:xfrm>
          <a:prstGeom prst="rect">
            <a:avLst/>
          </a:prstGeom>
          <a:noFill/>
          <a:ln/>
        </p:spPr>
        <p:txBody>
          <a:bodyPr wrap="none" lIns="0" tIns="0" rIns="0" bIns="0" rtlCol="0" anchor="t"/>
          <a:lstStyle/>
          <a:p>
            <a:pPr algn="l" indent="0" marL="0">
              <a:lnSpc>
                <a:spcPct val="104000"/>
              </a:lnSpc>
              <a:buNone/>
            </a:pPr>
            <a:r>
              <a:rPr lang="en-US" sz="1600" dirty="0">
                <a:solidFill>
                  <a:srgbClr val="49495A"/>
                </a:solidFill>
                <a:latin typeface="Libre Baskerville" pitchFamily="34" charset="0"/>
                <a:ea typeface="Libre Baskerville" pitchFamily="34" charset="-122"/>
                <a:cs typeface="Libre Baskerville" pitchFamily="34" charset="-120"/>
              </a:rPr>
              <a:t>11 — Corrigé Station 3</a:t>
            </a:r>
            <a:endParaRPr lang="en-US" sz="1600" dirty="0"/>
          </a:p>
        </p:txBody>
      </p:sp>
      <p:sp>
        <p:nvSpPr>
          <p:cNvPr id="16" name="Text 14"/>
          <p:cNvSpPr/>
          <p:nvPr/>
        </p:nvSpPr>
        <p:spPr>
          <a:xfrm>
            <a:off x="7230786" y="2411529"/>
            <a:ext cx="2689558" cy="530404"/>
          </a:xfrm>
          <a:prstGeom prst="rect">
            <a:avLst/>
          </a:prstGeom>
          <a:noFill/>
          <a:ln/>
        </p:spPr>
        <p:txBody>
          <a:bodyPr wrap="square" lIns="0" tIns="0" rIns="0" bIns="0" rtlCol="0" anchor="t">
            <a:normAutofit/>
          </a:bodyPr>
          <a:lstStyle/>
          <a:p>
            <a:pPr algn="l" indent="0" marL="0">
              <a:lnSpc>
                <a:spcPct val="133000"/>
              </a:lnSpc>
              <a:buNone/>
            </a:pPr>
            <a:r>
              <a:rPr lang="en-US" sz="1300" b="1" dirty="0">
                <a:solidFill>
                  <a:srgbClr val="49495A"/>
                </a:solidFill>
                <a:latin typeface="Open Sans Bold" pitchFamily="34" charset="0"/>
                <a:ea typeface="Open Sans Bold" pitchFamily="34" charset="-122"/>
                <a:cs typeface="Open Sans Bold" pitchFamily="34" charset="-120"/>
              </a:rPr>
              <a:t>Simulation CAF (Martine) — Illectronisme</a:t>
            </a:r>
            <a:endParaRPr lang="en-US" sz="1300" dirty="0"/>
          </a:p>
        </p:txBody>
      </p:sp>
      <p:sp>
        <p:nvSpPr>
          <p:cNvPr id="17" name="Text 15"/>
          <p:cNvSpPr/>
          <p:nvPr/>
        </p:nvSpPr>
        <p:spPr>
          <a:xfrm>
            <a:off x="7230786" y="3041297"/>
            <a:ext cx="2689558" cy="1176704"/>
          </a:xfrm>
          <a:prstGeom prst="rect">
            <a:avLst/>
          </a:prstGeom>
          <a:noFill/>
          <a:ln/>
        </p:spPr>
        <p:txBody>
          <a:bodyPr wrap="square" lIns="0" tIns="0" rIns="0" bIns="0" rtlCol="0" anchor="t">
            <a:normAutofit/>
          </a:bodyPr>
          <a:lstStyle/>
          <a:p>
            <a:pPr algn="l" marL="264160" indent="-264160">
              <a:lnSpc>
                <a:spcPct val="133000"/>
              </a:lnSpc>
              <a:buSzPct val="100000"/>
              <a:buChar char="•"/>
            </a:pPr>
            <a:r>
              <a:rPr lang="en-US" sz="1300" dirty="0">
                <a:solidFill>
                  <a:srgbClr val="49495A"/>
                </a:solidFill>
                <a:latin typeface="Open Sans" pitchFamily="34" charset="0"/>
                <a:ea typeface="Open Sans" pitchFamily="34" charset="-122"/>
                <a:cs typeface="Open Sans" pitchFamily="34" charset="-120"/>
              </a:rPr>
              <a:t>Réponses complètes aux exercices</a:t>
            </a:r>
            <a:endParaRPr lang="en-US" sz="1300" dirty="0"/>
          </a:p>
          <a:p>
            <a:pPr algn="l" marL="264160" indent="-264160">
              <a:lnSpc>
                <a:spcPct val="133000"/>
              </a:lnSpc>
              <a:buSzPct val="100000"/>
              <a:buChar char="•"/>
            </a:pPr>
            <a:r>
              <a:rPr lang="en-US" sz="1300" dirty="0">
                <a:solidFill>
                  <a:srgbClr val="49495A"/>
                </a:solidFill>
                <a:latin typeface="Open Sans" pitchFamily="34" charset="0"/>
                <a:ea typeface="Open Sans" pitchFamily="34" charset="-122"/>
                <a:cs typeface="Open Sans" pitchFamily="34" charset="-120"/>
              </a:rPr>
              <a:t>Décryptage des situations</a:t>
            </a:r>
            <a:endParaRPr lang="en-US" sz="1300" dirty="0"/>
          </a:p>
          <a:p>
            <a:pPr algn="l" marL="264160" indent="-264160">
              <a:lnSpc>
                <a:spcPct val="133000"/>
              </a:lnSpc>
              <a:buSzPct val="100000"/>
              <a:buChar char="•"/>
            </a:pPr>
            <a:r>
              <a:rPr lang="en-US" sz="1300" dirty="0">
                <a:solidFill>
                  <a:srgbClr val="49495A"/>
                </a:solidFill>
                <a:latin typeface="Open Sans" pitchFamily="34" charset="0"/>
                <a:ea typeface="Open Sans" pitchFamily="34" charset="-122"/>
                <a:cs typeface="Open Sans" pitchFamily="34" charset="-120"/>
              </a:rPr>
              <a:t>Points pédagogiques clés</a:t>
            </a:r>
            <a:endParaRPr lang="en-US" sz="1300" dirty="0"/>
          </a:p>
        </p:txBody>
      </p:sp>
      <p:sp>
        <p:nvSpPr>
          <p:cNvPr id="18" name="Shape 16"/>
          <p:cNvSpPr/>
          <p:nvPr/>
        </p:nvSpPr>
        <p:spPr>
          <a:xfrm>
            <a:off x="581006" y="4592312"/>
            <a:ext cx="9527236" cy="933602"/>
          </a:xfrm>
          <a:prstGeom prst="roundRect">
            <a:avLst>
              <a:gd name="adj" fmla="val 2662"/>
            </a:avLst>
          </a:prstGeom>
          <a:solidFill>
            <a:srgbClr val="FCF2B5"/>
          </a:solidFill>
          <a:ln/>
        </p:spPr>
      </p:sp>
      <p:pic>
        <p:nvPicPr>
          <p:cNvPr id="19" name="Image 0" descr="preencoded.png">    </p:cNvPr>
          <p:cNvPicPr>
            <a:picLocks noChangeAspect="1"/>
          </p:cNvPicPr>
          <p:nvPr/>
        </p:nvPicPr>
        <p:blipFill>
          <a:blip r:embed="rId1"/>
          <a:stretch>
            <a:fillRect/>
          </a:stretch>
        </p:blipFill>
        <p:spPr>
          <a:xfrm>
            <a:off x="746636" y="4827061"/>
            <a:ext cx="207036" cy="165664"/>
          </a:xfrm>
          <a:prstGeom prst="rect">
            <a:avLst/>
          </a:prstGeom>
        </p:spPr>
      </p:pic>
      <p:sp>
        <p:nvSpPr>
          <p:cNvPr id="20" name="Text 17"/>
          <p:cNvSpPr/>
          <p:nvPr/>
        </p:nvSpPr>
        <p:spPr>
          <a:xfrm>
            <a:off x="1119301" y="4799392"/>
            <a:ext cx="8823313" cy="53597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000000"/>
                </a:solidFill>
                <a:latin typeface="Open Sans" pitchFamily="34" charset="0"/>
                <a:ea typeface="Open Sans" pitchFamily="34" charset="-122"/>
                <a:cs typeface="Open Sans" pitchFamily="34" charset="-120"/>
              </a:rPr>
              <a:t>📌</a:t>
            </a:r>
            <a:pPr algn="l" indent="0" marL="0">
              <a:lnSpc>
                <a:spcPct val="133000"/>
              </a:lnSpc>
              <a:buNone/>
            </a:pPr>
            <a:r>
              <a:rPr lang="en-US" sz="1300" dirty="0">
                <a:solidFill>
                  <a:srgbClr val="000000"/>
                </a:solidFill>
                <a:latin typeface="Open Sans" pitchFamily="34" charset="0"/>
                <a:ea typeface="Open Sans" pitchFamily="34" charset="-122"/>
                <a:cs typeface="Open Sans" pitchFamily="34" charset="-120"/>
              </a:rPr>
              <a:t> Ces corrigés sont réservés aux animatrices. Les révéler uniquement APRÈS le débrief collectif, jamais pendant les exercices.</a:t>
            </a:r>
            <a:endParaRPr lang="en-US" sz="1300" dirty="0"/>
          </a:p>
        </p:txBody>
      </p:sp>
      <p:sp>
        <p:nvSpPr>
          <p:cNvPr id="21" name="Text 18"/>
          <p:cNvSpPr/>
          <p:nvPr/>
        </p:nvSpPr>
        <p:spPr>
          <a:xfrm>
            <a:off x="46540" y="5712286"/>
            <a:ext cx="10061703" cy="212127"/>
          </a:xfrm>
          <a:prstGeom prst="rect">
            <a:avLst/>
          </a:prstGeom>
          <a:noFill/>
          <a:ln/>
        </p:spPr>
        <p:txBody>
          <a:bodyPr wrap="none" lIns="0" tIns="0" rIns="0" bIns="0" rtlCol="0" anchor="t"/>
          <a:lstStyle/>
          <a:p>
            <a:pPr algn="r" indent="0" marL="0">
              <a:lnSpc>
                <a:spcPct val="133000"/>
              </a:lnSpc>
              <a:buNone/>
            </a:pPr>
            <a:r>
              <a:rPr lang="en-US" sz="1000" dirty="0">
                <a:solidFill>
                  <a:srgbClr val="49495A"/>
                </a:solidFill>
                <a:latin typeface="Open Sans" pitchFamily="34" charset="0"/>
                <a:ea typeface="Open Sans" pitchFamily="34" charset="-122"/>
                <a:cs typeface="Open Sans" pitchFamily="34" charset="-120"/>
              </a:rPr>
              <a:t>— 8 / 14</a:t>
            </a:r>
            <a:endParaRPr lang="en-US" sz="1000" dirty="0"/>
          </a:p>
        </p:txBody>
      </p:sp>
      <p:pic>
        <p:nvPicPr>
          <p:cNvPr id="22" name="Image 1" descr="preencoded.png">    </p:cNvPr>
          <p:cNvPicPr>
            <a:picLocks noChangeAspect="1"/>
          </p:cNvPicPr>
          <p:nvPr/>
        </p:nvPicPr>
        <p:blipFill>
          <a:blip r:embed="rId2"/>
          <a:stretch>
            <a:fillRect/>
          </a:stretch>
        </p:blipFill>
        <p:spPr>
          <a:xfrm>
            <a:off x="581006" y="6110785"/>
            <a:ext cx="1430638" cy="47489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81006" y="455664"/>
            <a:ext cx="9527236" cy="396498"/>
          </a:xfrm>
          <a:prstGeom prst="rect">
            <a:avLst/>
          </a:prstGeom>
          <a:noFill/>
          <a:ln/>
        </p:spPr>
        <p:txBody>
          <a:bodyPr wrap="none" lIns="0" tIns="0" rIns="0" bIns="0" rtlCol="0" anchor="t"/>
          <a:lstStyle/>
          <a:p>
            <a:pPr algn="l" indent="0" marL="0">
              <a:lnSpc>
                <a:spcPct val="104000"/>
              </a:lnSpc>
              <a:buNone/>
            </a:pPr>
            <a:r>
              <a:rPr lang="en-US" sz="2450" dirty="0">
                <a:solidFill>
                  <a:srgbClr val="403CCF"/>
                </a:solidFill>
                <a:latin typeface="Libre Baskerville" pitchFamily="34" charset="0"/>
                <a:ea typeface="Libre Baskerville" pitchFamily="34" charset="-122"/>
                <a:cs typeface="Libre Baskerville" pitchFamily="34" charset="-120"/>
              </a:rPr>
              <a:t>Corrigé — La journée de Julien</a:t>
            </a:r>
            <a:endParaRPr lang="en-US" sz="2450" dirty="0"/>
          </a:p>
        </p:txBody>
      </p:sp>
      <p:sp>
        <p:nvSpPr>
          <p:cNvPr id="3" name="Text 1"/>
          <p:cNvSpPr/>
          <p:nvPr/>
        </p:nvSpPr>
        <p:spPr>
          <a:xfrm>
            <a:off x="581006" y="890968"/>
            <a:ext cx="9527236" cy="198206"/>
          </a:xfrm>
          <a:prstGeom prst="rect">
            <a:avLst/>
          </a:prstGeom>
          <a:noFill/>
          <a:ln/>
        </p:spPr>
        <p:txBody>
          <a:bodyPr wrap="none" lIns="0" tIns="0" rIns="0" bIns="0" rtlCol="0" anchor="t"/>
          <a:lstStyle/>
          <a:p>
            <a:pPr algn="l" indent="0" marL="0">
              <a:lnSpc>
                <a:spcPct val="104000"/>
              </a:lnSpc>
              <a:buNone/>
            </a:pPr>
            <a:r>
              <a:rPr lang="en-US" sz="1200" dirty="0">
                <a:solidFill>
                  <a:srgbClr val="403CCF"/>
                </a:solidFill>
                <a:latin typeface="Libre Baskerville" pitchFamily="34" charset="0"/>
                <a:ea typeface="Libre Baskerville" pitchFamily="34" charset="-122"/>
                <a:cs typeface="Libre Baskerville" pitchFamily="34" charset="-120"/>
              </a:rPr>
              <a:t>À NE PAS DISTRIBUER AUX PARTICIPANTS — Usage animateur uniquement</a:t>
            </a:r>
            <a:endParaRPr lang="en-US" sz="1200" dirty="0"/>
          </a:p>
        </p:txBody>
      </p:sp>
      <p:sp>
        <p:nvSpPr>
          <p:cNvPr id="4" name="Text 2"/>
          <p:cNvSpPr/>
          <p:nvPr/>
        </p:nvSpPr>
        <p:spPr>
          <a:xfrm>
            <a:off x="581006" y="1127979"/>
            <a:ext cx="9527236" cy="322802"/>
          </a:xfrm>
          <a:prstGeom prst="rect">
            <a:avLst/>
          </a:prstGeom>
          <a:noFill/>
          <a:ln/>
        </p:spPr>
        <p:txBody>
          <a:bodyPr wrap="none" lIns="0" tIns="0" rIns="0" bIns="0" rtlCol="0" anchor="t"/>
          <a:lstStyle/>
          <a:p>
            <a:pPr algn="l" indent="0" marL="0">
              <a:lnSpc>
                <a:spcPct val="104000"/>
              </a:lnSpc>
              <a:buNone/>
            </a:pPr>
            <a:r>
              <a:rPr lang="en-US" sz="1950" dirty="0">
                <a:solidFill>
                  <a:srgbClr val="403CCF"/>
                </a:solidFill>
                <a:latin typeface="Libre Baskerville" pitchFamily="34" charset="0"/>
                <a:ea typeface="Libre Baskerville" pitchFamily="34" charset="-122"/>
                <a:cs typeface="Libre Baskerville" pitchFamily="34" charset="-120"/>
              </a:rPr>
              <a:t>SCÉNARIO 1 — </a:t>
            </a:r>
            <a:pPr algn="l" indent="0" marL="0">
              <a:lnSpc>
                <a:spcPct val="104000"/>
              </a:lnSpc>
              <a:buNone/>
            </a:pPr>
            <a:r>
              <a:rPr lang="en-US" sz="19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950" dirty="0">
                <a:solidFill>
                  <a:srgbClr val="403CCF"/>
                </a:solidFill>
                <a:latin typeface="Libre Baskerville" pitchFamily="34" charset="0"/>
                <a:ea typeface="Libre Baskerville" pitchFamily="34" charset="-122"/>
                <a:cs typeface="Libre Baskerville" pitchFamily="34" charset="-120"/>
              </a:rPr>
              <a:t> Le bus</a:t>
            </a:r>
            <a:endParaRPr lang="en-US" sz="1950" dirty="0"/>
          </a:p>
        </p:txBody>
      </p:sp>
      <p:sp>
        <p:nvSpPr>
          <p:cNvPr id="5" name="Text 3"/>
          <p:cNvSpPr/>
          <p:nvPr/>
        </p:nvSpPr>
        <p:spPr>
          <a:xfrm>
            <a:off x="581006" y="1596433"/>
            <a:ext cx="10061703" cy="179151"/>
          </a:xfrm>
          <a:prstGeom prst="rect">
            <a:avLst/>
          </a:prstGeom>
          <a:noFill/>
          <a:ln/>
        </p:spPr>
        <p:txBody>
          <a:bodyPr wrap="none" lIns="0" tIns="0" rIns="0" bIns="0" rtlCol="0" anchor="t"/>
          <a:lstStyle/>
          <a:p>
            <a:pPr algn="l" indent="0" marL="0">
              <a:lnSpc>
                <a:spcPct val="118000"/>
              </a:lnSpc>
              <a:buNone/>
            </a:pPr>
            <a:r>
              <a:rPr lang="en-US" sz="950" b="1" dirty="0">
                <a:solidFill>
                  <a:srgbClr val="49495A"/>
                </a:solidFill>
                <a:latin typeface="Open Sans Bold" pitchFamily="34" charset="0"/>
                <a:ea typeface="Open Sans Bold" pitchFamily="34" charset="-122"/>
                <a:cs typeface="Open Sans Bold" pitchFamily="34" charset="-120"/>
              </a:rPr>
              <a:t>Réponse correcte :</a:t>
            </a:r>
            <a:endParaRPr lang="en-US" sz="950" dirty="0"/>
          </a:p>
        </p:txBody>
      </p:sp>
      <p:sp>
        <p:nvSpPr>
          <p:cNvPr id="6" name="Text 4"/>
          <p:cNvSpPr/>
          <p:nvPr/>
        </p:nvSpPr>
        <p:spPr>
          <a:xfrm>
            <a:off x="581006" y="1884866"/>
            <a:ext cx="9527236" cy="605319"/>
          </a:xfrm>
          <a:prstGeom prst="rect">
            <a:avLst/>
          </a:prstGeom>
          <a:noFill/>
          <a:ln/>
        </p:spPr>
        <p:txBody>
          <a:bodyPr wrap="square" lIns="0" tIns="0" rIns="0" bIns="0" rtlCol="0" anchor="t">
            <a:normAutofit/>
          </a:bodyPr>
          <a:lstStyle/>
          <a:p>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Bus à prendre : </a:t>
            </a:r>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08h02</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arrivée Centre-Ville à </a:t>
            </a:r>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08h20</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(08h02 + 18 min)</a:t>
            </a:r>
            <a:endParaRPr lang="en-US" sz="950" dirty="0"/>
          </a:p>
          <a:p>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L'arrêt Place-du-Marché : </a:t>
            </a:r>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NON</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il n'est PAS desservi (perturbation jusqu'au 15/09)</a:t>
            </a:r>
            <a:endParaRPr lang="en-US" sz="950" dirty="0"/>
          </a:p>
          <a:p>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Le bus 08h29 arriverait à 08h47 → trop tard, Julien serait en retard</a:t>
            </a:r>
            <a:endParaRPr lang="en-US" sz="950" dirty="0"/>
          </a:p>
        </p:txBody>
      </p:sp>
      <p:sp>
        <p:nvSpPr>
          <p:cNvPr id="7" name="Text 5"/>
          <p:cNvSpPr/>
          <p:nvPr/>
        </p:nvSpPr>
        <p:spPr>
          <a:xfrm>
            <a:off x="581006" y="2599468"/>
            <a:ext cx="10061703" cy="179151"/>
          </a:xfrm>
          <a:prstGeom prst="rect">
            <a:avLst/>
          </a:prstGeom>
          <a:noFill/>
          <a:ln/>
        </p:spPr>
        <p:txBody>
          <a:bodyPr wrap="none" lIns="0" tIns="0" rIns="0" bIns="0" rtlCol="0" anchor="t"/>
          <a:lstStyle/>
          <a:p>
            <a:pPr algn="l" indent="0" marL="0">
              <a:lnSpc>
                <a:spcPct val="118000"/>
              </a:lnSpc>
              <a:buNone/>
            </a:pPr>
            <a:r>
              <a:rPr lang="en-US" sz="950" b="1" dirty="0">
                <a:solidFill>
                  <a:srgbClr val="49495A"/>
                </a:solidFill>
                <a:latin typeface="Open Sans Bold" pitchFamily="34" charset="0"/>
                <a:ea typeface="Open Sans Bold" pitchFamily="34" charset="-122"/>
                <a:cs typeface="Open Sans Bold" pitchFamily="34" charset="-120"/>
              </a:rPr>
              <a:t>Décryptage du panneau (pour l'animateur) :</a:t>
            </a:r>
            <a:endParaRPr lang="en-US" sz="950" dirty="0"/>
          </a:p>
        </p:txBody>
      </p:sp>
      <p:sp>
        <p:nvSpPr>
          <p:cNvPr id="8" name="Text 6"/>
          <p:cNvSpPr/>
          <p:nvPr/>
        </p:nvSpPr>
        <p:spPr>
          <a:xfrm>
            <a:off x="581006" y="2887901"/>
            <a:ext cx="9527236" cy="1883822"/>
          </a:xfrm>
          <a:prstGeom prst="rect">
            <a:avLst/>
          </a:prstGeom>
          <a:noFill/>
          <a:ln/>
        </p:spPr>
        <p:txBody>
          <a:bodyPr wrap="square" lIns="0" tIns="0" rIns="0" bIns="0" rtlCol="0" anchor="t">
            <a:normAutofit/>
          </a:bodyPr>
          <a:lstStyle/>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Lgn 47B</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Ligne 47B</a:t>
            </a:r>
            <a:endParaRPr lang="en-US" sz="950" dirty="0"/>
          </a:p>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Dir. Ctr-Vl / Grd-Pl</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Direction Centre-Ville / Grande-Place</a:t>
            </a:r>
            <a:endParaRPr lang="en-US" sz="950" dirty="0"/>
          </a:p>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Dp.</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Départ</a:t>
            </a:r>
            <a:endParaRPr lang="en-US" sz="950" dirty="0"/>
          </a:p>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Jrs ouv. sf. j.f. et dim.</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Jours ouvrés sauf jours fériés et dimanche</a:t>
            </a:r>
            <a:endParaRPr lang="en-US" sz="950" dirty="0"/>
          </a:p>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Corr. T2 dir. Grd-Pl. (quai C)</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Correspondance Tramway 2 direction Grande-Place, quai C</a:t>
            </a:r>
            <a:endParaRPr lang="en-US" sz="950" dirty="0"/>
          </a:p>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Trf. Zn. 2-3</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Tarif Zone 2-3 (ticket plus cher qu'une zone simple)</a:t>
            </a:r>
            <a:endParaRPr lang="en-US" sz="950" dirty="0"/>
          </a:p>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Vld. tkt. avant mnt.</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Valider le ticket avant de monter</a:t>
            </a:r>
            <a:endParaRPr lang="en-US" sz="950" dirty="0"/>
          </a:p>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Arr. Ctr-Vl : +18 min</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Arrivée Centre-Ville : 18 minutes après le départ</a:t>
            </a:r>
            <a:endParaRPr lang="en-US" sz="950" dirty="0"/>
          </a:p>
          <a:p>
            <a:pPr algn="l" marL="193040" indent="-193040">
              <a:lnSpc>
                <a:spcPct val="118000"/>
              </a:lnSpc>
              <a:buSzPct val="100000"/>
              <a:buChar char="•"/>
            </a:pPr>
            <a:r>
              <a:rPr lang="en-US" sz="950" b="1" dirty="0">
                <a:solidFill>
                  <a:srgbClr val="49495A"/>
                </a:solidFill>
                <a:latin typeface="Open Sans Bold" pitchFamily="34" charset="0"/>
                <a:ea typeface="Open Sans Bold" pitchFamily="34" charset="-122"/>
                <a:cs typeface="Open Sans Bold" pitchFamily="34" charset="-120"/>
              </a:rPr>
              <a:t>dév. itinéraire Lgn 47B sf. arr. Pl.-du-Mrché jus. au 15/09</a:t>
            </a:r>
            <a:pPr algn="l" marL="193040" indent="-193040">
              <a:lnSpc>
                <a:spcPct val="118000"/>
              </a:lnSpc>
              <a:buSzPct val="100000"/>
              <a:buChar char="•"/>
            </a:pPr>
            <a:r>
              <a:rPr lang="en-US" sz="950" dirty="0">
                <a:solidFill>
                  <a:srgbClr val="49495A"/>
                </a:solidFill>
                <a:latin typeface="Open Sans" pitchFamily="34" charset="0"/>
                <a:ea typeface="Open Sans" pitchFamily="34" charset="-122"/>
                <a:cs typeface="Open Sans" pitchFamily="34" charset="-120"/>
              </a:rPr>
              <a:t> = déviation d'itinéraire ligne 47B sauf arrêt Place-du-Marché jusqu'au 15 septembre</a:t>
            </a:r>
            <a:endParaRPr lang="en-US" sz="950" dirty="0"/>
          </a:p>
        </p:txBody>
      </p:sp>
      <p:sp>
        <p:nvSpPr>
          <p:cNvPr id="9" name="Text 7"/>
          <p:cNvSpPr/>
          <p:nvPr/>
        </p:nvSpPr>
        <p:spPr>
          <a:xfrm>
            <a:off x="581006" y="4881006"/>
            <a:ext cx="9527236" cy="1408321"/>
          </a:xfrm>
          <a:prstGeom prst="rect">
            <a:avLst/>
          </a:prstGeom>
          <a:noFill/>
          <a:ln/>
        </p:spPr>
        <p:txBody>
          <a:bodyPr wrap="square" lIns="0" tIns="0" rIns="0" bIns="0" rtlCol="0" anchor="t"/>
          <a:lstStyle/>
          <a:p>
            <a:pPr algn="l" indent="0" marL="0">
              <a:lnSpc>
                <a:spcPct val="118000"/>
              </a:lnSpc>
              <a:spcAft>
                <a:spcPts val="850"/>
              </a:spcAft>
              <a:buNone/>
            </a:pPr>
            <a:r>
              <a:rPr lang="en-US" sz="950" b="1" dirty="0">
                <a:solidFill>
                  <a:srgbClr val="49495A"/>
                </a:solidFill>
                <a:latin typeface="Open Sans Bold" pitchFamily="34" charset="0"/>
                <a:ea typeface="Open Sans Bold" pitchFamily="34" charset="-122"/>
                <a:cs typeface="Open Sans Bold" pitchFamily="34" charset="-120"/>
              </a:rPr>
              <a:t>Point pédagogique :</a:t>
            </a:r>
            <a:endParaRPr lang="en-US" sz="950" dirty="0"/>
          </a:p>
          <a:p>
            <a:pPr algn="l" indent="0" marL="0">
              <a:lnSpc>
                <a:spcPct val="118000"/>
              </a:lnSpc>
              <a:spcAft>
                <a:spcPts val="850"/>
              </a:spcAft>
              <a:buNone/>
            </a:pPr>
            <a:r>
              <a:rPr lang="en-US" sz="950" dirty="0">
                <a:solidFill>
                  <a:srgbClr val="49495A"/>
                </a:solidFill>
                <a:latin typeface="Open Sans" pitchFamily="34" charset="0"/>
                <a:ea typeface="Open Sans" pitchFamily="34" charset="-122"/>
                <a:cs typeface="Open Sans" pitchFamily="34" charset="-120"/>
              </a:rPr>
              <a:t>Ce panneau est réel — il reproduit les abréviations utilisées dans de nombreux réseaux de transport français. Pour Julien, chaque trajet est une épreuve de déchiffrage quotidienne. Il a mémorisé ses horaires par cœur. Mais une perturbation, un changement de ligne, et tout s'effondre. Une erreur = retard = 3e absence injustifiée = licenciement. Ce n'est pas de la négligence. C'est de la survie.</a:t>
            </a:r>
            <a:endParaRPr lang="en-US" sz="950" dirty="0"/>
          </a:p>
          <a:p>
            <a:pPr algn="l" indent="0" marL="0">
              <a:lnSpc>
                <a:spcPct val="118000"/>
              </a:lnSpc>
              <a:spcAft>
                <a:spcPts val="850"/>
              </a:spcAft>
              <a:buNone/>
            </a:pPr>
            <a:r>
              <a:rPr lang="en-US" sz="950" b="1" i="1" dirty="0">
                <a:solidFill>
                  <a:srgbClr val="49495A"/>
                </a:solidFill>
                <a:latin typeface="Open Sans Bold" pitchFamily="34" charset="0"/>
                <a:ea typeface="Open Sans Bold" pitchFamily="34" charset="-122"/>
                <a:cs typeface="Open Sans Bold" pitchFamily="34" charset="-120"/>
              </a:rPr>
              <a:t>Question débrief :</a:t>
            </a:r>
            <a:pPr algn="l" indent="0" marL="0">
              <a:lnSpc>
                <a:spcPct val="118000"/>
              </a:lnSpc>
              <a:spcAft>
                <a:spcPts val="850"/>
              </a:spcAft>
              <a:buNone/>
            </a:pPr>
            <a:r>
              <a:rPr lang="en-US" sz="950" i="1" dirty="0">
                <a:solidFill>
                  <a:srgbClr val="49495A"/>
                </a:solidFill>
                <a:latin typeface="Open Sans" pitchFamily="34" charset="0"/>
                <a:ea typeface="Open Sans" pitchFamily="34" charset="-122"/>
                <a:cs typeface="Open Sans" pitchFamily="34" charset="-120"/>
              </a:rPr>
              <a:t> Combien d'entre vous ont compris TOUTES les abréviations du premier coup ? Et la perturbation — l'avez-vous vue ?</a:t>
            </a:r>
            <a:endParaRPr lang="en-US" sz="950" dirty="0"/>
          </a:p>
          <a:p>
            <a:pPr algn="l" indent="0" marL="0">
              <a:lnSpc>
                <a:spcPct val="118000"/>
              </a:lnSpc>
              <a:buNone/>
            </a:pPr>
            <a:r>
              <a:rPr lang="en-US" sz="950" dirty="0">
                <a:solidFill>
                  <a:srgbClr val="000000"/>
                </a:solidFill>
                <a:latin typeface="Open Sans" pitchFamily="34" charset="0"/>
                <a:ea typeface="Open Sans" pitchFamily="34" charset="-122"/>
                <a:cs typeface="Open Sans" pitchFamily="34" charset="-120"/>
              </a:rPr>
              <a:t>➡</a:t>
            </a:r>
            <a:pPr algn="l" indent="0" marL="0">
              <a:lnSpc>
                <a:spcPct val="118000"/>
              </a:lnSpc>
              <a:buNone/>
            </a:pPr>
            <a:r>
              <a:rPr lang="en-US" sz="950" i="1" dirty="0">
                <a:solidFill>
                  <a:srgbClr val="49495A"/>
                </a:solidFill>
                <a:latin typeface="Open Sans" pitchFamily="34" charset="0"/>
                <a:ea typeface="Open Sans" pitchFamily="34" charset="-122"/>
                <a:cs typeface="Open Sans" pitchFamily="34" charset="-120"/>
              </a:rPr>
              <a:t> Suite : Scénario 2 — Au travail (page suivante)</a:t>
            </a:r>
            <a:endParaRPr lang="en-US" sz="950" dirty="0"/>
          </a:p>
        </p:txBody>
      </p:sp>
      <p:sp>
        <p:nvSpPr>
          <p:cNvPr id="10" name="Text 8"/>
          <p:cNvSpPr/>
          <p:nvPr/>
        </p:nvSpPr>
        <p:spPr>
          <a:xfrm>
            <a:off x="46540" y="6398610"/>
            <a:ext cx="10061703" cy="143390"/>
          </a:xfrm>
          <a:prstGeom prst="rect">
            <a:avLst/>
          </a:prstGeom>
          <a:noFill/>
          <a:ln/>
        </p:spPr>
        <p:txBody>
          <a:bodyPr wrap="none" lIns="0" tIns="0" rIns="0" bIns="0" rtlCol="0" anchor="t"/>
          <a:lstStyle/>
          <a:p>
            <a:pPr algn="r" indent="0" marL="0">
              <a:lnSpc>
                <a:spcPct val="118000"/>
              </a:lnSpc>
              <a:buNone/>
            </a:pPr>
            <a:r>
              <a:rPr lang="en-US" sz="750" dirty="0">
                <a:solidFill>
                  <a:srgbClr val="49495A"/>
                </a:solidFill>
                <a:latin typeface="Open Sans" pitchFamily="34" charset="0"/>
                <a:ea typeface="Open Sans" pitchFamily="34" charset="-122"/>
                <a:cs typeface="Open Sans" pitchFamily="34" charset="-120"/>
              </a:rPr>
              <a:t>— 9a / 14 —</a:t>
            </a:r>
            <a:endParaRPr lang="en-US" sz="750" dirty="0"/>
          </a:p>
        </p:txBody>
      </p:sp>
      <p:pic>
        <p:nvPicPr>
          <p:cNvPr id="11" name="Image 0" descr="preencoded.png">    </p:cNvPr>
          <p:cNvPicPr>
            <a:picLocks noChangeAspect="1"/>
          </p:cNvPicPr>
          <p:nvPr/>
        </p:nvPicPr>
        <p:blipFill>
          <a:blip r:embed="rId1"/>
          <a:stretch>
            <a:fillRect/>
          </a:stretch>
        </p:blipFill>
        <p:spPr>
          <a:xfrm>
            <a:off x="581006" y="6651282"/>
            <a:ext cx="1214207" cy="40302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81006" y="455664"/>
            <a:ext cx="9527236" cy="412682"/>
          </a:xfrm>
          <a:prstGeom prst="rect">
            <a:avLst/>
          </a:prstGeom>
          <a:noFill/>
          <a:ln/>
        </p:spPr>
        <p:txBody>
          <a:bodyPr wrap="none" lIns="0" tIns="0" rIns="0" bIns="0" rtlCol="0" anchor="t"/>
          <a:lstStyle/>
          <a:p>
            <a:pPr algn="l" indent="0" marL="0">
              <a:lnSpc>
                <a:spcPct val="104000"/>
              </a:lnSpc>
              <a:buNone/>
            </a:pPr>
            <a:r>
              <a:rPr lang="en-US" sz="2550" dirty="0">
                <a:solidFill>
                  <a:srgbClr val="403CCF"/>
                </a:solidFill>
                <a:latin typeface="Libre Baskerville" pitchFamily="34" charset="0"/>
                <a:ea typeface="Libre Baskerville" pitchFamily="34" charset="-122"/>
                <a:cs typeface="Libre Baskerville" pitchFamily="34" charset="-120"/>
              </a:rPr>
              <a:t>Corrigé — La journée de Julien</a:t>
            </a:r>
            <a:endParaRPr lang="en-US" sz="2550" dirty="0"/>
          </a:p>
        </p:txBody>
      </p:sp>
      <p:sp>
        <p:nvSpPr>
          <p:cNvPr id="3" name="Text 1"/>
          <p:cNvSpPr/>
          <p:nvPr/>
        </p:nvSpPr>
        <p:spPr>
          <a:xfrm>
            <a:off x="581006" y="910371"/>
            <a:ext cx="9527236" cy="206297"/>
          </a:xfrm>
          <a:prstGeom prst="rect">
            <a:avLst/>
          </a:prstGeom>
          <a:noFill/>
          <a:ln/>
        </p:spPr>
        <p:txBody>
          <a:bodyPr wrap="none" lIns="0" tIns="0" rIns="0" bIns="0" rtlCol="0" anchor="t"/>
          <a:lstStyle/>
          <a:p>
            <a:pPr algn="l" indent="0" marL="0">
              <a:lnSpc>
                <a:spcPct val="104000"/>
              </a:lnSpc>
              <a:buNone/>
            </a:pPr>
            <a:r>
              <a:rPr lang="en-US" sz="1250" dirty="0">
                <a:solidFill>
                  <a:srgbClr val="403CCF"/>
                </a:solidFill>
                <a:latin typeface="Libre Baskerville" pitchFamily="34" charset="0"/>
                <a:ea typeface="Libre Baskerville" pitchFamily="34" charset="-122"/>
                <a:cs typeface="Libre Baskerville" pitchFamily="34" charset="-120"/>
              </a:rPr>
              <a:t>À NE PAS DISTRIBUER AUX PARTICIPANTS — Usage animateur uniquement</a:t>
            </a:r>
            <a:endParaRPr lang="en-US" sz="1250" dirty="0"/>
          </a:p>
        </p:txBody>
      </p:sp>
      <p:sp>
        <p:nvSpPr>
          <p:cNvPr id="4" name="Text 2"/>
          <p:cNvSpPr/>
          <p:nvPr/>
        </p:nvSpPr>
        <p:spPr>
          <a:xfrm>
            <a:off x="581006" y="1158693"/>
            <a:ext cx="9527236" cy="335766"/>
          </a:xfrm>
          <a:prstGeom prst="rect">
            <a:avLst/>
          </a:prstGeom>
          <a:noFill/>
          <a:ln/>
        </p:spPr>
        <p:txBody>
          <a:bodyPr wrap="none" lIns="0" tIns="0" rIns="0" bIns="0" rtlCol="0" anchor="t"/>
          <a:lstStyle/>
          <a:p>
            <a:pPr algn="l" indent="0" marL="0">
              <a:lnSpc>
                <a:spcPct val="104000"/>
              </a:lnSpc>
              <a:buNone/>
            </a:pPr>
            <a:r>
              <a:rPr lang="en-US" sz="2050" dirty="0">
                <a:solidFill>
                  <a:srgbClr val="403CCF"/>
                </a:solidFill>
                <a:latin typeface="Libre Baskerville" pitchFamily="34" charset="0"/>
                <a:ea typeface="Libre Baskerville" pitchFamily="34" charset="-122"/>
                <a:cs typeface="Libre Baskerville" pitchFamily="34" charset="-120"/>
              </a:rPr>
              <a:t>SCÉNARIO 2 — </a:t>
            </a:r>
            <a:pPr algn="l" indent="0" marL="0">
              <a:lnSpc>
                <a:spcPct val="104000"/>
              </a:lnSpc>
              <a:buNone/>
            </a:pPr>
            <a:r>
              <a:rPr lang="en-US" sz="20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2050" dirty="0">
                <a:solidFill>
                  <a:srgbClr val="403CCF"/>
                </a:solidFill>
                <a:latin typeface="Libre Baskerville" pitchFamily="34" charset="0"/>
                <a:ea typeface="Libre Baskerville" pitchFamily="34" charset="-122"/>
                <a:cs typeface="Libre Baskerville" pitchFamily="34" charset="-120"/>
              </a:rPr>
              <a:t> Le médicament</a:t>
            </a:r>
            <a:endParaRPr lang="en-US" sz="2050" dirty="0"/>
          </a:p>
        </p:txBody>
      </p:sp>
      <p:sp>
        <p:nvSpPr>
          <p:cNvPr id="5" name="Text 3"/>
          <p:cNvSpPr/>
          <p:nvPr/>
        </p:nvSpPr>
        <p:spPr>
          <a:xfrm>
            <a:off x="581006" y="1652293"/>
            <a:ext cx="10061703" cy="189853"/>
          </a:xfrm>
          <a:prstGeom prst="rect">
            <a:avLst/>
          </a:prstGeom>
          <a:noFill/>
          <a:ln/>
        </p:spPr>
        <p:txBody>
          <a:bodyPr wrap="none" lIns="0" tIns="0" rIns="0" bIns="0" rtlCol="0" anchor="t"/>
          <a:lstStyle/>
          <a:p>
            <a:pPr algn="l" indent="0" marL="0">
              <a:lnSpc>
                <a:spcPct val="120000"/>
              </a:lnSpc>
              <a:buNone/>
            </a:pPr>
            <a:r>
              <a:rPr lang="en-US" sz="1000" b="1" dirty="0">
                <a:solidFill>
                  <a:srgbClr val="49495A"/>
                </a:solidFill>
                <a:latin typeface="Open Sans Bold" pitchFamily="34" charset="0"/>
                <a:ea typeface="Open Sans Bold" pitchFamily="34" charset="-122"/>
                <a:cs typeface="Open Sans Bold" pitchFamily="34" charset="-120"/>
              </a:rPr>
              <a:t>Calcul détaillé :</a:t>
            </a:r>
            <a:endParaRPr lang="en-US" sz="1000" dirty="0"/>
          </a:p>
        </p:txBody>
      </p:sp>
      <p:sp>
        <p:nvSpPr>
          <p:cNvPr id="6" name="Text 4"/>
          <p:cNvSpPr/>
          <p:nvPr/>
        </p:nvSpPr>
        <p:spPr>
          <a:xfrm>
            <a:off x="581006" y="1960477"/>
            <a:ext cx="9527236" cy="1096482"/>
          </a:xfrm>
          <a:prstGeom prst="rect">
            <a:avLst/>
          </a:prstGeom>
          <a:noFill/>
          <a:ln/>
        </p:spPr>
        <p:txBody>
          <a:bodyPr wrap="square" lIns="0" tIns="0" rIns="0" bIns="0" rtlCol="0" anchor="t">
            <a:normAutofit/>
          </a:bodyPr>
          <a:lstStyle/>
          <a:p>
            <a:pPr algn="l" marL="203200" indent="-203200">
              <a:lnSpc>
                <a:spcPct val="120000"/>
              </a:lnSpc>
              <a:buSzPct val="100000"/>
              <a:buChar char="•"/>
            </a:pPr>
            <a:r>
              <a:rPr lang="en-US" sz="1000" dirty="0">
                <a:solidFill>
                  <a:srgbClr val="49495A"/>
                </a:solidFill>
                <a:latin typeface="Open Sans" pitchFamily="34" charset="0"/>
                <a:ea typeface="Open Sans" pitchFamily="34" charset="-122"/>
                <a:cs typeface="Open Sans" pitchFamily="34" charset="-120"/>
              </a:rPr>
              <a:t>Dose par prise : 15 mg × 26 kg = 390 mg</a:t>
            </a:r>
            <a:endParaRPr lang="en-US" sz="1000" dirty="0"/>
          </a:p>
          <a:p>
            <a:pPr algn="l" marL="203200" indent="-203200">
              <a:lnSpc>
                <a:spcPct val="120000"/>
              </a:lnSpc>
              <a:buSzPct val="100000"/>
              <a:buChar char="•"/>
            </a:pPr>
            <a:r>
              <a:rPr lang="en-US" sz="1000" dirty="0">
                <a:solidFill>
                  <a:srgbClr val="49495A"/>
                </a:solidFill>
                <a:latin typeface="Open Sans" pitchFamily="34" charset="0"/>
                <a:ea typeface="Open Sans" pitchFamily="34" charset="-122"/>
                <a:cs typeface="Open Sans" pitchFamily="34" charset="-120"/>
              </a:rPr>
              <a:t>Conversion en mL : la seringue est graduée en kg → pointer sur 26 kg = 15,6 mL</a:t>
            </a:r>
            <a:endParaRPr lang="en-US" sz="1000" dirty="0"/>
          </a:p>
          <a:p>
            <a:pPr algn="l" marL="203200" indent="-203200">
              <a:lnSpc>
                <a:spcPct val="120000"/>
              </a:lnSpc>
              <a:buSzPct val="100000"/>
              <a:buChar char="•"/>
            </a:pPr>
            <a:r>
              <a:rPr lang="en-US" sz="1000" dirty="0">
                <a:solidFill>
                  <a:srgbClr val="49495A"/>
                </a:solidFill>
                <a:latin typeface="Open Sans" pitchFamily="34" charset="0"/>
                <a:ea typeface="Open Sans" pitchFamily="34" charset="-122"/>
                <a:cs typeface="Open Sans" pitchFamily="34" charset="-120"/>
              </a:rPr>
              <a:t>Intervalle minimum : 6 heures → si prise à 22h15, prochaine dose au plus tôt à 04h15</a:t>
            </a:r>
            <a:endParaRPr lang="en-US" sz="1000" dirty="0"/>
          </a:p>
          <a:p>
            <a:pPr algn="l" marL="203200" indent="-203200">
              <a:lnSpc>
                <a:spcPct val="120000"/>
              </a:lnSpc>
              <a:buSzPct val="100000"/>
              <a:buChar char="•"/>
            </a:pPr>
            <a:r>
              <a:rPr lang="en-US" sz="1000" dirty="0">
                <a:solidFill>
                  <a:srgbClr val="49495A"/>
                </a:solidFill>
                <a:latin typeface="Open Sans" pitchFamily="34" charset="0"/>
                <a:ea typeface="Open Sans" pitchFamily="34" charset="-122"/>
                <a:cs typeface="Open Sans" pitchFamily="34" charset="-120"/>
              </a:rPr>
              <a:t>Doses max dans la nuit (22h15 → 6h) : 2 doses maximum (22h15 et 04h15)</a:t>
            </a:r>
            <a:endParaRPr lang="en-US" sz="1000" dirty="0"/>
          </a:p>
          <a:p>
            <a:pPr algn="l" marL="203200" indent="-203200">
              <a:lnSpc>
                <a:spcPct val="120000"/>
              </a:lnSpc>
              <a:buSzPct val="100000"/>
              <a:buChar char="•"/>
            </a:pPr>
            <a:r>
              <a:rPr lang="en-US" sz="1000" dirty="0">
                <a:solidFill>
                  <a:srgbClr val="49495A"/>
                </a:solidFill>
                <a:latin typeface="Open Sans" pitchFamily="34" charset="0"/>
                <a:ea typeface="Open Sans" pitchFamily="34" charset="-122"/>
                <a:cs typeface="Open Sans" pitchFamily="34" charset="-120"/>
              </a:rPr>
              <a:t>Dose max journalière : 60 mg/kg/j → 60 × 26 = 1 560 mg/j → limite atteinte à la 4e prise</a:t>
            </a:r>
            <a:endParaRPr lang="en-US" sz="1000" dirty="0"/>
          </a:p>
        </p:txBody>
      </p:sp>
      <p:sp>
        <p:nvSpPr>
          <p:cNvPr id="7" name="Text 5"/>
          <p:cNvSpPr/>
          <p:nvPr/>
        </p:nvSpPr>
        <p:spPr>
          <a:xfrm>
            <a:off x="581006" y="3175290"/>
            <a:ext cx="9527236" cy="1873816"/>
          </a:xfrm>
          <a:prstGeom prst="rect">
            <a:avLst/>
          </a:prstGeom>
          <a:noFill/>
          <a:ln/>
        </p:spPr>
        <p:txBody>
          <a:bodyPr wrap="square" lIns="0" tIns="0" rIns="0" bIns="0" rtlCol="0" anchor="t"/>
          <a:lstStyle/>
          <a:p>
            <a:pPr algn="l" indent="0" marL="0">
              <a:lnSpc>
                <a:spcPct val="120000"/>
              </a:lnSpc>
              <a:spcAft>
                <a:spcPts val="900"/>
              </a:spcAft>
              <a:buNone/>
            </a:pPr>
            <a:r>
              <a:rPr lang="en-US" sz="1000" b="1" dirty="0">
                <a:solidFill>
                  <a:srgbClr val="49495A"/>
                </a:solidFill>
                <a:latin typeface="Open Sans Bold" pitchFamily="34" charset="0"/>
                <a:ea typeface="Open Sans Bold" pitchFamily="34" charset="-122"/>
                <a:cs typeface="Open Sans Bold" pitchFamily="34" charset="-120"/>
              </a:rPr>
              <a:t>Réponse :</a:t>
            </a:r>
            <a:pPr algn="l" indent="0" marL="0">
              <a:lnSpc>
                <a:spcPct val="120000"/>
              </a:lnSpc>
              <a:spcAft>
                <a:spcPts val="900"/>
              </a:spcAft>
              <a:buNone/>
            </a:pPr>
            <a:r>
              <a:rPr lang="en-US" sz="1000" dirty="0">
                <a:solidFill>
                  <a:srgbClr val="49495A"/>
                </a:solidFill>
                <a:latin typeface="Open Sans" pitchFamily="34" charset="0"/>
                <a:ea typeface="Open Sans" pitchFamily="34" charset="-122"/>
                <a:cs typeface="Open Sans" pitchFamily="34" charset="-120"/>
              </a:rPr>
              <a:t> 390 mg / 15,6 mL sur la seringue / prochaine dose à 04h15 / 2 doses max dans la nuit</a:t>
            </a:r>
            <a:endParaRPr lang="en-US" sz="1000" dirty="0"/>
          </a:p>
          <a:p>
            <a:pPr algn="l" indent="0" marL="0">
              <a:lnSpc>
                <a:spcPct val="120000"/>
              </a:lnSpc>
              <a:spcAft>
                <a:spcPts val="900"/>
              </a:spcAft>
              <a:buNone/>
            </a:pPr>
            <a:r>
              <a:rPr lang="en-US" sz="1000" b="1" dirty="0">
                <a:solidFill>
                  <a:srgbClr val="49495A"/>
                </a:solidFill>
                <a:latin typeface="Open Sans Bold" pitchFamily="34" charset="0"/>
                <a:ea typeface="Open Sans Bold" pitchFamily="34" charset="-122"/>
                <a:cs typeface="Open Sans Bold" pitchFamily="34" charset="-120"/>
              </a:rPr>
              <a:t>Point clé sur la seringue graduée en kg :</a:t>
            </a:r>
            <a:pPr algn="l" indent="0" marL="0">
              <a:lnSpc>
                <a:spcPct val="120000"/>
              </a:lnSpc>
              <a:spcAft>
                <a:spcPts val="900"/>
              </a:spcAft>
              <a:buNone/>
            </a:pPr>
            <a:r>
              <a:rPr lang="en-US" sz="1000" dirty="0">
                <a:solidFill>
                  <a:srgbClr val="49495A"/>
                </a:solidFill>
                <a:latin typeface="Open Sans" pitchFamily="34" charset="0"/>
                <a:ea typeface="Open Sans" pitchFamily="34" charset="-122"/>
                <a:cs typeface="Open Sans" pitchFamily="34" charset="-120"/>
              </a:rPr>
              <a:t> "La seringue est graduée en kg — pas en mL. Julien n'a pas à calculer les mg ni les mL : il pointe simplement sur '26' sur la seringue. C'est une conception intelligente… mais uniquement si on comprend le principe. Pour quelqu'un qui ne lit pas bien, 'graduation en kg' est une information abstraite et anxiogène."</a:t>
            </a:r>
            <a:endParaRPr lang="en-US" sz="1000" dirty="0"/>
          </a:p>
          <a:p>
            <a:pPr algn="l" indent="0" marL="0">
              <a:lnSpc>
                <a:spcPct val="120000"/>
              </a:lnSpc>
              <a:spcAft>
                <a:spcPts val="900"/>
              </a:spcAft>
              <a:buNone/>
            </a:pPr>
            <a:r>
              <a:rPr lang="en-US" sz="1000" b="1" dirty="0">
                <a:solidFill>
                  <a:srgbClr val="49495A"/>
                </a:solidFill>
                <a:latin typeface="Open Sans Bold" pitchFamily="34" charset="0"/>
                <a:ea typeface="Open Sans Bold" pitchFamily="34" charset="-122"/>
                <a:cs typeface="Open Sans Bold" pitchFamily="34" charset="-120"/>
              </a:rPr>
              <a:t>Point pédagogique :</a:t>
            </a:r>
            <a:pPr algn="l" indent="0" marL="0">
              <a:lnSpc>
                <a:spcPct val="120000"/>
              </a:lnSpc>
              <a:spcAft>
                <a:spcPts val="900"/>
              </a:spcAft>
              <a:buNone/>
            </a:pPr>
            <a:r>
              <a:rPr lang="en-US" sz="1000" dirty="0">
                <a:solidFill>
                  <a:srgbClr val="49495A"/>
                </a:solidFill>
                <a:latin typeface="Open Sans" pitchFamily="34" charset="0"/>
                <a:ea typeface="Open Sans" pitchFamily="34" charset="-122"/>
                <a:cs typeface="Open Sans" pitchFamily="34" charset="-120"/>
              </a:rPr>
              <a:t> "La notice est légalement correcte. Elle est pratiquement inutilisable pour quelqu'un qui ne maîtrise pas la lecture et les calculs. Julien a 3 options : donner une dose approximative (risque de sous/surdosage), appeler le 15 (honte, peur de paraître incompétent comme père), ne rien donner (risque pour l'enfant). Des milliers de parents vivent cette situation chaque nuit. Ce n'est pas de la négligence — c'est de l'exclusion par le langage médical."</a:t>
            </a:r>
            <a:endParaRPr lang="en-US" sz="1000" dirty="0"/>
          </a:p>
          <a:p>
            <a:pPr algn="l" indent="0" marL="0">
              <a:lnSpc>
                <a:spcPct val="120000"/>
              </a:lnSpc>
              <a:buNone/>
            </a:pPr>
            <a:r>
              <a:rPr lang="en-US" sz="1000" b="1" i="1" dirty="0">
                <a:solidFill>
                  <a:srgbClr val="49495A"/>
                </a:solidFill>
                <a:latin typeface="Open Sans Bold" pitchFamily="34" charset="0"/>
                <a:ea typeface="Open Sans Bold" pitchFamily="34" charset="-122"/>
                <a:cs typeface="Open Sans Bold" pitchFamily="34" charset="-120"/>
              </a:rPr>
              <a:t>Question débrief :</a:t>
            </a:r>
            <a:pPr algn="l" indent="0" marL="0">
              <a:lnSpc>
                <a:spcPct val="120000"/>
              </a:lnSpc>
              <a:buNone/>
            </a:pPr>
            <a:r>
              <a:rPr lang="en-US" sz="1000" i="1" dirty="0">
                <a:solidFill>
                  <a:srgbClr val="49495A"/>
                </a:solidFill>
                <a:latin typeface="Open Sans" pitchFamily="34" charset="0"/>
                <a:ea typeface="Open Sans" pitchFamily="34" charset="-122"/>
                <a:cs typeface="Open Sans" pitchFamily="34" charset="-120"/>
              </a:rPr>
              <a:t> "Qu'auriez-vous fait à 22h15, seul, avec un enfant qui pleure et un médecin qui ne répond pas ?"</a:t>
            </a:r>
            <a:endParaRPr lang="en-US" sz="1000" dirty="0"/>
          </a:p>
        </p:txBody>
      </p:sp>
      <p:sp>
        <p:nvSpPr>
          <p:cNvPr id="8" name="Shape 6"/>
          <p:cNvSpPr/>
          <p:nvPr/>
        </p:nvSpPr>
        <p:spPr>
          <a:xfrm>
            <a:off x="581006" y="5167438"/>
            <a:ext cx="9527236" cy="835369"/>
          </a:xfrm>
          <a:prstGeom prst="roundRect">
            <a:avLst>
              <a:gd name="adj" fmla="val 2371"/>
            </a:avLst>
          </a:prstGeom>
          <a:solidFill>
            <a:srgbClr val="D7D6F5"/>
          </a:solidFill>
          <a:ln/>
        </p:spPr>
      </p:sp>
      <p:pic>
        <p:nvPicPr>
          <p:cNvPr id="9" name="Image 0" descr="preencoded.png">    </p:cNvPr>
          <p:cNvPicPr>
            <a:picLocks noChangeAspect="1"/>
          </p:cNvPicPr>
          <p:nvPr/>
        </p:nvPicPr>
        <p:blipFill>
          <a:blip r:embed="rId1"/>
          <a:stretch>
            <a:fillRect/>
          </a:stretch>
        </p:blipFill>
        <p:spPr>
          <a:xfrm>
            <a:off x="712970" y="5318137"/>
            <a:ext cx="165020" cy="131992"/>
          </a:xfrm>
          <a:prstGeom prst="rect">
            <a:avLst/>
          </a:prstGeom>
        </p:spPr>
      </p:pic>
      <p:sp>
        <p:nvSpPr>
          <p:cNvPr id="10" name="Text 7"/>
          <p:cNvSpPr/>
          <p:nvPr/>
        </p:nvSpPr>
        <p:spPr>
          <a:xfrm>
            <a:off x="1009954" y="5305608"/>
            <a:ext cx="8966324" cy="569558"/>
          </a:xfrm>
          <a:prstGeom prst="rect">
            <a:avLst/>
          </a:prstGeom>
          <a:noFill/>
          <a:ln/>
        </p:spPr>
        <p:txBody>
          <a:bodyPr wrap="square" lIns="0" tIns="0" rIns="0" bIns="0" rtlCol="0" anchor="t">
            <a:normAutofit/>
          </a:bodyPr>
          <a:lstStyle/>
          <a:p>
            <a:pPr algn="l" indent="0" marL="0">
              <a:lnSpc>
                <a:spcPct val="120000"/>
              </a:lnSpc>
              <a:buNone/>
            </a:pPr>
            <a:r>
              <a:rPr lang="en-US" sz="1000" b="1" dirty="0">
                <a:solidFill>
                  <a:srgbClr val="000000"/>
                </a:solidFill>
                <a:latin typeface="Open Sans Bold" pitchFamily="34" charset="0"/>
                <a:ea typeface="Open Sans Bold" pitchFamily="34" charset="-122"/>
                <a:cs typeface="Open Sans Bold" pitchFamily="34" charset="-120"/>
              </a:rPr>
              <a:t>Conseil débrief final :</a:t>
            </a:r>
            <a:pPr algn="l" indent="0" marL="0">
              <a:lnSpc>
                <a:spcPct val="120000"/>
              </a:lnSpc>
              <a:buNone/>
            </a:pPr>
            <a:r>
              <a:rPr lang="en-US" sz="1000" dirty="0">
                <a:solidFill>
                  <a:srgbClr val="000000"/>
                </a:solidFill>
                <a:latin typeface="Open Sans" pitchFamily="34" charset="0"/>
                <a:ea typeface="Open Sans" pitchFamily="34" charset="-122"/>
                <a:cs typeface="Open Sans" pitchFamily="34" charset="-120"/>
              </a:rPr>
              <a:t> "Après avoir révélé les réponses, posez : 'Julien vit ces 3 situations chaque jour depuis 20 ans. Il n'a jamais dit à personne qu'il ne savait pas lire. Pas à sa femme. Pas à ses enfants. Pas à son chef. Qu'est-ce que ça va changer dans votre regard sur les personnes que vous croisez au travail, dans votre famille, dans votre quartier ?'"</a:t>
            </a:r>
            <a:endParaRPr lang="en-US" sz="1000" dirty="0"/>
          </a:p>
        </p:txBody>
      </p:sp>
      <p:sp>
        <p:nvSpPr>
          <p:cNvPr id="11" name="Text 8"/>
          <p:cNvSpPr/>
          <p:nvPr/>
        </p:nvSpPr>
        <p:spPr>
          <a:xfrm>
            <a:off x="46540" y="6121139"/>
            <a:ext cx="10061703" cy="151830"/>
          </a:xfrm>
          <a:prstGeom prst="rect">
            <a:avLst/>
          </a:prstGeom>
          <a:noFill/>
          <a:ln/>
        </p:spPr>
        <p:txBody>
          <a:bodyPr wrap="none" lIns="0" tIns="0" rIns="0" bIns="0" rtlCol="0" anchor="t"/>
          <a:lstStyle/>
          <a:p>
            <a:pPr algn="r" indent="0" marL="0">
              <a:lnSpc>
                <a:spcPct val="120000"/>
              </a:lnSpc>
              <a:buNone/>
            </a:pPr>
            <a:r>
              <a:rPr lang="en-US" sz="800" dirty="0">
                <a:solidFill>
                  <a:srgbClr val="49495A"/>
                </a:solidFill>
                <a:latin typeface="Open Sans" pitchFamily="34" charset="0"/>
                <a:ea typeface="Open Sans" pitchFamily="34" charset="-122"/>
                <a:cs typeface="Open Sans" pitchFamily="34" charset="-120"/>
              </a:rPr>
              <a:t>— 9c / 14 —</a:t>
            </a:r>
            <a:endParaRPr lang="en-US" sz="800" dirty="0"/>
          </a:p>
        </p:txBody>
      </p:sp>
      <p:pic>
        <p:nvPicPr>
          <p:cNvPr id="12" name="Image 1" descr="preencoded.png">    </p:cNvPr>
          <p:cNvPicPr>
            <a:picLocks noChangeAspect="1"/>
          </p:cNvPicPr>
          <p:nvPr/>
        </p:nvPicPr>
        <p:blipFill>
          <a:blip r:embed="rId2"/>
          <a:stretch>
            <a:fillRect/>
          </a:stretch>
        </p:blipFill>
        <p:spPr>
          <a:xfrm>
            <a:off x="581006" y="6391301"/>
            <a:ext cx="1140004" cy="378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81006" y="455664"/>
            <a:ext cx="9527236" cy="347860"/>
          </a:xfrm>
          <a:prstGeom prst="rect">
            <a:avLst/>
          </a:prstGeom>
          <a:noFill/>
          <a:ln/>
        </p:spPr>
        <p:txBody>
          <a:bodyPr wrap="none" lIns="0" tIns="0" rIns="0" bIns="0" rtlCol="0" anchor="t"/>
          <a:lstStyle/>
          <a:p>
            <a:pPr algn="l" indent="0" marL="0">
              <a:lnSpc>
                <a:spcPct val="104000"/>
              </a:lnSpc>
              <a:buNone/>
            </a:pPr>
            <a:r>
              <a:rPr lang="en-US" sz="21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2150" dirty="0">
                <a:solidFill>
                  <a:srgbClr val="403CCF"/>
                </a:solidFill>
                <a:latin typeface="Libre Baskerville" pitchFamily="34" charset="0"/>
                <a:ea typeface="Libre Baskerville" pitchFamily="34" charset="-122"/>
                <a:cs typeface="Libre Baskerville" pitchFamily="34" charset="-120"/>
              </a:rPr>
              <a:t> Corrigé — Le Défi Chiffres</a:t>
            </a:r>
            <a:endParaRPr lang="en-US" sz="2150" dirty="0"/>
          </a:p>
        </p:txBody>
      </p:sp>
      <p:sp>
        <p:nvSpPr>
          <p:cNvPr id="3" name="Text 1"/>
          <p:cNvSpPr/>
          <p:nvPr/>
        </p:nvSpPr>
        <p:spPr>
          <a:xfrm>
            <a:off x="581006" y="833368"/>
            <a:ext cx="9527236" cy="174017"/>
          </a:xfrm>
          <a:prstGeom prst="rect">
            <a:avLst/>
          </a:prstGeom>
          <a:noFill/>
          <a:ln/>
        </p:spPr>
        <p:txBody>
          <a:bodyPr wrap="none" lIns="0" tIns="0" rIns="0" bIns="0" rtlCol="0" anchor="t"/>
          <a:lstStyle/>
          <a:p>
            <a:pPr algn="l" indent="0" marL="0">
              <a:lnSpc>
                <a:spcPct val="104000"/>
              </a:lnSpc>
              <a:buNone/>
            </a:pPr>
            <a:r>
              <a:rPr lang="en-US" sz="1050" dirty="0">
                <a:solidFill>
                  <a:srgbClr val="403CCF"/>
                </a:solidFill>
                <a:latin typeface="Libre Baskerville" pitchFamily="34" charset="0"/>
                <a:ea typeface="Libre Baskerville" pitchFamily="34" charset="-122"/>
                <a:cs typeface="Libre Baskerville" pitchFamily="34" charset="-120"/>
              </a:rPr>
              <a:t>À NE PAS DISTRIBUER AUX PARTICIPANTS — Usage animateur uniquement</a:t>
            </a:r>
            <a:endParaRPr lang="en-US" sz="1050" dirty="0"/>
          </a:p>
        </p:txBody>
      </p:sp>
      <p:sp>
        <p:nvSpPr>
          <p:cNvPr id="4" name="Text 2"/>
          <p:cNvSpPr/>
          <p:nvPr/>
        </p:nvSpPr>
        <p:spPr>
          <a:xfrm>
            <a:off x="581006" y="1037229"/>
            <a:ext cx="9527236" cy="278253"/>
          </a:xfrm>
          <a:prstGeom prst="rect">
            <a:avLst/>
          </a:prstGeom>
          <a:noFill/>
          <a:ln/>
        </p:spPr>
        <p:txBody>
          <a:bodyPr wrap="none" lIns="0" tIns="0" rIns="0" bIns="0" rtlCol="0" anchor="t"/>
          <a:lstStyle/>
          <a:p>
            <a:pPr algn="l" indent="0" marL="0">
              <a:lnSpc>
                <a:spcPct val="104000"/>
              </a:lnSpc>
              <a:buNone/>
            </a:pPr>
            <a:r>
              <a:rPr lang="en-US" sz="1750" dirty="0">
                <a:solidFill>
                  <a:srgbClr val="403CCF"/>
                </a:solidFill>
                <a:latin typeface="Libre Baskerville" pitchFamily="34" charset="0"/>
                <a:ea typeface="Libre Baskerville" pitchFamily="34" charset="-122"/>
                <a:cs typeface="Libre Baskerville" pitchFamily="34" charset="-120"/>
              </a:rPr>
              <a:t>Défi 1 — </a:t>
            </a:r>
            <a:pPr algn="l" indent="0" marL="0">
              <a:lnSpc>
                <a:spcPct val="104000"/>
              </a:lnSpc>
              <a:buNone/>
            </a:pPr>
            <a:r>
              <a:rPr lang="en-US" sz="17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750" dirty="0">
                <a:solidFill>
                  <a:srgbClr val="403CCF"/>
                </a:solidFill>
                <a:latin typeface="Libre Baskerville" pitchFamily="34" charset="0"/>
                <a:ea typeface="Libre Baskerville" pitchFamily="34" charset="-122"/>
                <a:cs typeface="Libre Baskerville" pitchFamily="34" charset="-120"/>
              </a:rPr>
              <a:t> Les courses</a:t>
            </a:r>
            <a:endParaRPr lang="en-US" sz="1750" dirty="0"/>
          </a:p>
        </p:txBody>
      </p:sp>
      <p:sp>
        <p:nvSpPr>
          <p:cNvPr id="5" name="Text 3"/>
          <p:cNvSpPr/>
          <p:nvPr/>
        </p:nvSpPr>
        <p:spPr>
          <a:xfrm>
            <a:off x="581006" y="1345326"/>
            <a:ext cx="9527236" cy="174017"/>
          </a:xfrm>
          <a:prstGeom prst="rect">
            <a:avLst/>
          </a:prstGeom>
          <a:noFill/>
          <a:ln/>
        </p:spPr>
        <p:txBody>
          <a:bodyPr wrap="none" lIns="0" tIns="0" rIns="0" bIns="0" rtlCol="0" anchor="t"/>
          <a:lstStyle/>
          <a:p>
            <a:pPr algn="l" indent="0" marL="0">
              <a:lnSpc>
                <a:spcPct val="104000"/>
              </a:lnSpc>
              <a:buNone/>
            </a:pPr>
            <a:r>
              <a:rPr lang="en-US" sz="1050" dirty="0">
                <a:solidFill>
                  <a:srgbClr val="403CCF"/>
                </a:solidFill>
                <a:latin typeface="Libre Baskerville" pitchFamily="34" charset="0"/>
                <a:ea typeface="Libre Baskerville" pitchFamily="34" charset="-122"/>
                <a:cs typeface="Libre Baskerville" pitchFamily="34" charset="-120"/>
              </a:rPr>
              <a:t>Calcul détaillé :</a:t>
            </a:r>
            <a:endParaRPr lang="en-US" sz="1050" dirty="0"/>
          </a:p>
        </p:txBody>
      </p:sp>
      <p:sp>
        <p:nvSpPr>
          <p:cNvPr id="6" name="Text 4"/>
          <p:cNvSpPr/>
          <p:nvPr/>
        </p:nvSpPr>
        <p:spPr>
          <a:xfrm>
            <a:off x="581006" y="1631498"/>
            <a:ext cx="9527236" cy="2162685"/>
          </a:xfrm>
          <a:prstGeom prst="rect">
            <a:avLst/>
          </a:prstGeom>
          <a:noFill/>
          <a:ln/>
        </p:spPr>
        <p:txBody>
          <a:bodyPr wrap="square" lIns="0" tIns="0" rIns="0" bIns="0" rtlCol="0" anchor="t"/>
          <a:lstStyle/>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Yaourts : 1,89 €</a:t>
            </a:r>
            <a:endParaRPr lang="en-US" sz="850" dirty="0"/>
          </a:p>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Pâtes : 0,99 €</a:t>
            </a:r>
            <a:endParaRPr lang="en-US" sz="850" dirty="0"/>
          </a:p>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Jambon : 2,45 €</a:t>
            </a:r>
            <a:endParaRPr lang="en-US" sz="850" dirty="0"/>
          </a:p>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Total : 5,33 €</a:t>
            </a:r>
            <a:endParaRPr lang="en-US" sz="850" dirty="0"/>
          </a:p>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Reste sur 8 € : 2,67 €</a:t>
            </a:r>
            <a:endParaRPr lang="en-US" sz="850" dirty="0"/>
          </a:p>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Prix au kilo des pâtes : 0,99 × 2 = 1,98 €/kg</a:t>
            </a:r>
            <a:endParaRPr lang="en-US" sz="850" dirty="0"/>
          </a:p>
          <a:p>
            <a:pPr algn="l" indent="0" marL="0">
              <a:lnSpc>
                <a:spcPct val="111000"/>
              </a:lnSpc>
              <a:spcAft>
                <a:spcPts val="650"/>
              </a:spcAft>
              <a:buNone/>
            </a:pPr>
            <a:r>
              <a:rPr lang="en-US" sz="850" b="1" dirty="0">
                <a:solidFill>
                  <a:srgbClr val="49495A"/>
                </a:solidFill>
                <a:latin typeface="Open Sans Bold" pitchFamily="34" charset="0"/>
                <a:ea typeface="Open Sans Bold" pitchFamily="34" charset="-122"/>
                <a:cs typeface="Open Sans Bold" pitchFamily="34" charset="-120"/>
              </a:rPr>
              <a:t>Réponse :</a:t>
            </a:r>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Reste 2,67 € — oui, on peut tout acheter</a:t>
            </a:r>
            <a:endParaRPr lang="en-US" sz="850" dirty="0"/>
          </a:p>
          <a:p>
            <a:pPr algn="l" indent="0" marL="0">
              <a:lnSpc>
                <a:spcPct val="111000"/>
              </a:lnSpc>
              <a:spcAft>
                <a:spcPts val="650"/>
              </a:spcAft>
              <a:buNone/>
            </a:pPr>
            <a:r>
              <a:rPr lang="en-US" sz="850" b="1" dirty="0">
                <a:solidFill>
                  <a:srgbClr val="49495A"/>
                </a:solidFill>
                <a:latin typeface="Open Sans Bold" pitchFamily="34" charset="0"/>
                <a:ea typeface="Open Sans Bold" pitchFamily="34" charset="-122"/>
                <a:cs typeface="Open Sans Bold" pitchFamily="34" charset="-120"/>
              </a:rPr>
              <a:t>Point pédagogique :</a:t>
            </a:r>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"Le piège du 'prix au kilo' est utilisé par la grande distribution. Les personnes en difficulté avec les chiffres ne peuvent pas comparer les prix unitaires et paient souvent plus cher."</a:t>
            </a:r>
            <a:endParaRPr lang="en-US" sz="850" dirty="0"/>
          </a:p>
          <a:p>
            <a:pPr algn="l" indent="0" marL="0">
              <a:lnSpc>
                <a:spcPct val="111000"/>
              </a:lnSpc>
              <a:buNone/>
            </a:pPr>
            <a:r>
              <a:rPr lang="en-US" sz="850" b="1" i="1" dirty="0">
                <a:solidFill>
                  <a:srgbClr val="49495A"/>
                </a:solidFill>
                <a:latin typeface="Open Sans Bold" pitchFamily="34" charset="0"/>
                <a:ea typeface="Open Sans Bold" pitchFamily="34" charset="-122"/>
                <a:cs typeface="Open Sans Bold" pitchFamily="34" charset="-120"/>
              </a:rPr>
              <a:t>Question débrief :</a:t>
            </a:r>
            <a:pPr algn="l" indent="0" marL="0">
              <a:lnSpc>
                <a:spcPct val="111000"/>
              </a:lnSpc>
              <a:buNone/>
            </a:pPr>
            <a:r>
              <a:rPr lang="en-US" sz="850" i="1" dirty="0">
                <a:solidFill>
                  <a:srgbClr val="49495A"/>
                </a:solidFill>
                <a:latin typeface="Open Sans" pitchFamily="34" charset="0"/>
                <a:ea typeface="Open Sans" pitchFamily="34" charset="-122"/>
                <a:cs typeface="Open Sans" pitchFamily="34" charset="-120"/>
              </a:rPr>
              <a:t> "Avez-vous pensé à calculer le prix au kilo des pâtes ? Pourquoi ce réflexe est-il difficile à avoir sous pression ?"</a:t>
            </a:r>
            <a:endParaRPr lang="en-US" sz="850" dirty="0"/>
          </a:p>
        </p:txBody>
      </p:sp>
      <p:sp>
        <p:nvSpPr>
          <p:cNvPr id="7" name="Shape 5"/>
          <p:cNvSpPr/>
          <p:nvPr/>
        </p:nvSpPr>
        <p:spPr>
          <a:xfrm>
            <a:off x="581006" y="3906075"/>
            <a:ext cx="9527236" cy="11137"/>
          </a:xfrm>
          <a:prstGeom prst="roundRect">
            <a:avLst>
              <a:gd name="adj" fmla="val 49990"/>
            </a:avLst>
          </a:prstGeom>
          <a:solidFill>
            <a:srgbClr val="49495A">
              <a:alpha val="50000"/>
            </a:srgbClr>
          </a:solidFill>
          <a:ln/>
        </p:spPr>
      </p:sp>
      <p:sp>
        <p:nvSpPr>
          <p:cNvPr id="8" name="Text 6"/>
          <p:cNvSpPr/>
          <p:nvPr/>
        </p:nvSpPr>
        <p:spPr>
          <a:xfrm>
            <a:off x="581006" y="4057122"/>
            <a:ext cx="9527236" cy="278253"/>
          </a:xfrm>
          <a:prstGeom prst="rect">
            <a:avLst/>
          </a:prstGeom>
          <a:noFill/>
          <a:ln/>
        </p:spPr>
        <p:txBody>
          <a:bodyPr wrap="none" lIns="0" tIns="0" rIns="0" bIns="0" rtlCol="0" anchor="t"/>
          <a:lstStyle/>
          <a:p>
            <a:pPr algn="l" indent="0" marL="0">
              <a:lnSpc>
                <a:spcPct val="104000"/>
              </a:lnSpc>
              <a:buNone/>
            </a:pPr>
            <a:r>
              <a:rPr lang="en-US" sz="1750" dirty="0">
                <a:solidFill>
                  <a:srgbClr val="403CCF"/>
                </a:solidFill>
                <a:latin typeface="Libre Baskerville" pitchFamily="34" charset="0"/>
                <a:ea typeface="Libre Baskerville" pitchFamily="34" charset="-122"/>
                <a:cs typeface="Libre Baskerville" pitchFamily="34" charset="-120"/>
              </a:rPr>
              <a:t>Défi 2 — </a:t>
            </a:r>
            <a:pPr algn="l" indent="0" marL="0">
              <a:lnSpc>
                <a:spcPct val="104000"/>
              </a:lnSpc>
              <a:buNone/>
            </a:pPr>
            <a:r>
              <a:rPr lang="en-US" sz="17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750" dirty="0">
                <a:solidFill>
                  <a:srgbClr val="403CCF"/>
                </a:solidFill>
                <a:latin typeface="Libre Baskerville" pitchFamily="34" charset="0"/>
                <a:ea typeface="Libre Baskerville" pitchFamily="34" charset="-122"/>
                <a:cs typeface="Libre Baskerville" pitchFamily="34" charset="-120"/>
              </a:rPr>
              <a:t> Le crédit</a:t>
            </a:r>
            <a:endParaRPr lang="en-US" sz="1750" dirty="0"/>
          </a:p>
        </p:txBody>
      </p:sp>
      <p:sp>
        <p:nvSpPr>
          <p:cNvPr id="9" name="Text 7"/>
          <p:cNvSpPr/>
          <p:nvPr/>
        </p:nvSpPr>
        <p:spPr>
          <a:xfrm>
            <a:off x="581006" y="4365219"/>
            <a:ext cx="9527236" cy="174017"/>
          </a:xfrm>
          <a:prstGeom prst="rect">
            <a:avLst/>
          </a:prstGeom>
          <a:noFill/>
          <a:ln/>
        </p:spPr>
        <p:txBody>
          <a:bodyPr wrap="none" lIns="0" tIns="0" rIns="0" bIns="0" rtlCol="0" anchor="t"/>
          <a:lstStyle/>
          <a:p>
            <a:pPr algn="l" indent="0" marL="0">
              <a:lnSpc>
                <a:spcPct val="104000"/>
              </a:lnSpc>
              <a:buNone/>
            </a:pPr>
            <a:r>
              <a:rPr lang="en-US" sz="1050" dirty="0">
                <a:solidFill>
                  <a:srgbClr val="403CCF"/>
                </a:solidFill>
                <a:latin typeface="Libre Baskerville" pitchFamily="34" charset="0"/>
                <a:ea typeface="Libre Baskerville" pitchFamily="34" charset="-122"/>
                <a:cs typeface="Libre Baskerville" pitchFamily="34" charset="-120"/>
              </a:rPr>
              <a:t>Calcul détaillé :</a:t>
            </a:r>
            <a:endParaRPr lang="en-US" sz="1050" dirty="0"/>
          </a:p>
        </p:txBody>
      </p:sp>
      <p:sp>
        <p:nvSpPr>
          <p:cNvPr id="10" name="Text 8"/>
          <p:cNvSpPr/>
          <p:nvPr/>
        </p:nvSpPr>
        <p:spPr>
          <a:xfrm>
            <a:off x="581006" y="4651391"/>
            <a:ext cx="9527236" cy="1230301"/>
          </a:xfrm>
          <a:prstGeom prst="rect">
            <a:avLst/>
          </a:prstGeom>
          <a:noFill/>
          <a:ln/>
        </p:spPr>
        <p:txBody>
          <a:bodyPr wrap="square" lIns="0" tIns="0" rIns="0" bIns="0" rtlCol="0" anchor="t"/>
          <a:lstStyle/>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Total remboursé : 24 × 72 = 1 728 €</a:t>
            </a:r>
            <a:endParaRPr lang="en-US" sz="850" dirty="0"/>
          </a:p>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Coût du crédit : 1 728 - 1 500 = 228 €</a:t>
            </a:r>
            <a:endParaRPr lang="en-US" sz="850" dirty="0"/>
          </a:p>
          <a:p>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TAEG réel : ~15,2% (calcul actuariel)</a:t>
            </a:r>
            <a:endParaRPr lang="en-US" sz="850" dirty="0"/>
          </a:p>
          <a:p>
            <a:pPr algn="l" indent="0" marL="0">
              <a:lnSpc>
                <a:spcPct val="111000"/>
              </a:lnSpc>
              <a:spcAft>
                <a:spcPts val="650"/>
              </a:spcAft>
              <a:buNone/>
            </a:pPr>
            <a:r>
              <a:rPr lang="en-US" sz="850" b="1" dirty="0">
                <a:solidFill>
                  <a:srgbClr val="49495A"/>
                </a:solidFill>
                <a:latin typeface="Open Sans Bold" pitchFamily="34" charset="0"/>
                <a:ea typeface="Open Sans Bold" pitchFamily="34" charset="-122"/>
                <a:cs typeface="Open Sans Bold" pitchFamily="34" charset="-120"/>
              </a:rPr>
              <a:t>Réponse :</a:t>
            </a:r>
            <a:pPr algn="l" indent="0" marL="0">
              <a:lnSpc>
                <a:spcPct val="111000"/>
              </a:lnSpc>
              <a:spcAft>
                <a:spcPts val="650"/>
              </a:spcAft>
              <a:buNone/>
            </a:pPr>
            <a:r>
              <a:rPr lang="en-US" sz="850" dirty="0">
                <a:solidFill>
                  <a:srgbClr val="49495A"/>
                </a:solidFill>
                <a:latin typeface="Open Sans" pitchFamily="34" charset="0"/>
                <a:ea typeface="Open Sans" pitchFamily="34" charset="-122"/>
                <a:cs typeface="Open Sans" pitchFamily="34" charset="-120"/>
              </a:rPr>
              <a:t> 1 728 € remboursés / 228 € de coût / ~15,2% TAEG</a:t>
            </a:r>
            <a:endParaRPr lang="en-US" sz="850" dirty="0"/>
          </a:p>
          <a:p>
            <a:pPr algn="l" indent="0" marL="0">
              <a:lnSpc>
                <a:spcPct val="111000"/>
              </a:lnSpc>
              <a:buNone/>
            </a:pPr>
            <a:r>
              <a:rPr lang="en-US" sz="850" b="1" dirty="0">
                <a:solidFill>
                  <a:srgbClr val="49495A"/>
                </a:solidFill>
                <a:latin typeface="Open Sans Bold" pitchFamily="34" charset="0"/>
                <a:ea typeface="Open Sans Bold" pitchFamily="34" charset="-122"/>
                <a:cs typeface="Open Sans Bold" pitchFamily="34" charset="-120"/>
              </a:rPr>
              <a:t>Point pédagogique :</a:t>
            </a:r>
            <a:pPr algn="l" indent="0" marL="0">
              <a:lnSpc>
                <a:spcPct val="111000"/>
              </a:lnSpc>
              <a:buNone/>
            </a:pPr>
            <a:r>
              <a:rPr lang="en-US" sz="850" dirty="0">
                <a:solidFill>
                  <a:srgbClr val="49495A"/>
                </a:solidFill>
                <a:latin typeface="Open Sans" pitchFamily="34" charset="0"/>
                <a:ea typeface="Open Sans" pitchFamily="34" charset="-122"/>
                <a:cs typeface="Open Sans" pitchFamily="34" charset="-120"/>
              </a:rPr>
              <a:t> "Les organismes de crédit misent sur l'innumérisme. 'Seulement 72€/mois' semble raisonnable — mais 228€ de frais sur 1 500€ empruntés représente un taux de 15,2%. C'est le mécanisme du surendettement."</a:t>
            </a:r>
            <a:endParaRPr lang="en-US" sz="850" dirty="0"/>
          </a:p>
        </p:txBody>
      </p:sp>
      <p:sp>
        <p:nvSpPr>
          <p:cNvPr id="11" name="Shape 9"/>
          <p:cNvSpPr/>
          <p:nvPr/>
        </p:nvSpPr>
        <p:spPr>
          <a:xfrm>
            <a:off x="581006" y="5965829"/>
            <a:ext cx="9527236" cy="495427"/>
          </a:xfrm>
          <a:prstGeom prst="roundRect">
            <a:avLst>
              <a:gd name="adj" fmla="val 3371"/>
            </a:avLst>
          </a:prstGeom>
          <a:solidFill>
            <a:srgbClr val="D7D6F5"/>
          </a:solidFill>
          <a:ln/>
        </p:spPr>
      </p:sp>
      <p:pic>
        <p:nvPicPr>
          <p:cNvPr id="12" name="Image 0" descr="preencoded.png">    </p:cNvPr>
          <p:cNvPicPr>
            <a:picLocks noChangeAspect="1"/>
          </p:cNvPicPr>
          <p:nvPr/>
        </p:nvPicPr>
        <p:blipFill>
          <a:blip r:embed="rId1"/>
          <a:stretch>
            <a:fillRect/>
          </a:stretch>
        </p:blipFill>
        <p:spPr>
          <a:xfrm>
            <a:off x="692267" y="6071109"/>
            <a:ext cx="139097" cy="111284"/>
          </a:xfrm>
          <a:prstGeom prst="rect">
            <a:avLst/>
          </a:prstGeom>
        </p:spPr>
      </p:pic>
      <p:sp>
        <p:nvSpPr>
          <p:cNvPr id="13" name="Text 10"/>
          <p:cNvSpPr/>
          <p:nvPr/>
        </p:nvSpPr>
        <p:spPr>
          <a:xfrm>
            <a:off x="942624" y="6068325"/>
            <a:ext cx="9054358" cy="297917"/>
          </a:xfrm>
          <a:prstGeom prst="rect">
            <a:avLst/>
          </a:prstGeom>
          <a:noFill/>
          <a:ln/>
        </p:spPr>
        <p:txBody>
          <a:bodyPr wrap="square" lIns="0" tIns="0" rIns="0" bIns="0" rtlCol="0" anchor="t">
            <a:normAutofit/>
          </a:bodyPr>
          <a:lstStyle/>
          <a:p>
            <a:pPr algn="l" indent="0" marL="0">
              <a:lnSpc>
                <a:spcPct val="111000"/>
              </a:lnSpc>
              <a:buNone/>
            </a:pPr>
            <a:r>
              <a:rPr lang="en-US" sz="850" b="1" dirty="0">
                <a:solidFill>
                  <a:srgbClr val="000000"/>
                </a:solidFill>
                <a:latin typeface="Open Sans Bold" pitchFamily="34" charset="0"/>
                <a:ea typeface="Open Sans Bold" pitchFamily="34" charset="-122"/>
                <a:cs typeface="Open Sans Bold" pitchFamily="34" charset="-120"/>
              </a:rPr>
              <a:t>Encadré conseil débrief :</a:t>
            </a:r>
            <a:pPr algn="l" indent="0" marL="0">
              <a:lnSpc>
                <a:spcPct val="111000"/>
              </a:lnSpc>
              <a:buNone/>
            </a:pPr>
            <a:r>
              <a:rPr lang="en-US" sz="850" dirty="0">
                <a:solidFill>
                  <a:srgbClr val="000000"/>
                </a:solidFill>
                <a:latin typeface="Open Sans" pitchFamily="34" charset="0"/>
                <a:ea typeface="Open Sans" pitchFamily="34" charset="-122"/>
                <a:cs typeface="Open Sans" pitchFamily="34" charset="-120"/>
              </a:rPr>
              <a:t> "Après avoir révélé les réponses, posez : 'Combien d'entre vous ont trouvé tous les résultats exacts ?' Puis : 'Imaginez devoir faire ces calculs seul, fatigué, stressé, avec des enfants qui pleurent à côté.' C'est la réalité quotidienne de millions de personnes."</a:t>
            </a:r>
            <a:endParaRPr lang="en-US" sz="850" dirty="0"/>
          </a:p>
        </p:txBody>
      </p:sp>
      <p:sp>
        <p:nvSpPr>
          <p:cNvPr id="14" name="Text 11"/>
          <p:cNvSpPr/>
          <p:nvPr/>
        </p:nvSpPr>
        <p:spPr>
          <a:xfrm>
            <a:off x="46540" y="6545393"/>
            <a:ext cx="10061703" cy="119115"/>
          </a:xfrm>
          <a:prstGeom prst="rect">
            <a:avLst/>
          </a:prstGeom>
          <a:noFill/>
          <a:ln/>
        </p:spPr>
        <p:txBody>
          <a:bodyPr wrap="none" lIns="0" tIns="0" rIns="0" bIns="0" rtlCol="0" anchor="t"/>
          <a:lstStyle/>
          <a:p>
            <a:pPr algn="r" indent="0" marL="0">
              <a:lnSpc>
                <a:spcPct val="111000"/>
              </a:lnSpc>
              <a:buNone/>
            </a:pPr>
            <a:r>
              <a:rPr lang="en-US" sz="700" dirty="0">
                <a:solidFill>
                  <a:srgbClr val="49495A"/>
                </a:solidFill>
                <a:latin typeface="Open Sans" pitchFamily="34" charset="0"/>
                <a:ea typeface="Open Sans" pitchFamily="34" charset="-122"/>
                <a:cs typeface="Open Sans" pitchFamily="34" charset="-120"/>
              </a:rPr>
              <a:t>— 10 / 14 —</a:t>
            </a:r>
            <a:endParaRPr lang="en-US" sz="700" dirty="0"/>
          </a:p>
        </p:txBody>
      </p:sp>
      <p:pic>
        <p:nvPicPr>
          <p:cNvPr id="15" name="Image 1" descr="preencoded.png">    </p:cNvPr>
          <p:cNvPicPr>
            <a:picLocks noChangeAspect="1"/>
          </p:cNvPicPr>
          <p:nvPr/>
        </p:nvPicPr>
        <p:blipFill>
          <a:blip r:embed="rId2"/>
          <a:stretch>
            <a:fillRect/>
          </a:stretch>
        </p:blipFill>
        <p:spPr>
          <a:xfrm>
            <a:off x="581006" y="6748645"/>
            <a:ext cx="767426" cy="25476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81006" y="455664"/>
            <a:ext cx="9527236" cy="283213"/>
          </a:xfrm>
          <a:prstGeom prst="rect">
            <a:avLst/>
          </a:prstGeom>
          <a:noFill/>
          <a:ln/>
        </p:spPr>
        <p:txBody>
          <a:bodyPr wrap="none" lIns="0" tIns="0" rIns="0" bIns="0" rtlCol="0" anchor="t"/>
          <a:lstStyle/>
          <a:p>
            <a:pPr algn="l" indent="0" marL="0">
              <a:lnSpc>
                <a:spcPct val="104000"/>
              </a:lnSpc>
              <a:buNone/>
            </a:pPr>
            <a:r>
              <a:rPr lang="en-US" sz="1750" dirty="0">
                <a:solidFill>
                  <a:srgbClr val="403CCF"/>
                </a:solidFill>
                <a:latin typeface="Libre Baskerville" pitchFamily="34" charset="0"/>
                <a:ea typeface="Libre Baskerville" pitchFamily="34" charset="-122"/>
                <a:cs typeface="Libre Baskerville" pitchFamily="34" charset="-120"/>
              </a:rPr>
              <a:t>Corrigé — Simulation CAF (Martine)</a:t>
            </a:r>
            <a:endParaRPr lang="en-US" sz="1750" dirty="0"/>
          </a:p>
        </p:txBody>
      </p:sp>
      <p:sp>
        <p:nvSpPr>
          <p:cNvPr id="3" name="Text 1"/>
          <p:cNvSpPr/>
          <p:nvPr/>
        </p:nvSpPr>
        <p:spPr>
          <a:xfrm>
            <a:off x="581006" y="758628"/>
            <a:ext cx="9527236" cy="141563"/>
          </a:xfrm>
          <a:prstGeom prst="rect">
            <a:avLst/>
          </a:prstGeom>
          <a:noFill/>
          <a:ln/>
        </p:spPr>
        <p:txBody>
          <a:bodyPr wrap="none" lIns="0" tIns="0" rIns="0" bIns="0" rtlCol="0" anchor="t"/>
          <a:lstStyle/>
          <a:p>
            <a:pPr algn="l" indent="0" marL="0">
              <a:lnSpc>
                <a:spcPct val="104000"/>
              </a:lnSpc>
              <a:buNone/>
            </a:pPr>
            <a:r>
              <a:rPr lang="en-US" sz="850" dirty="0">
                <a:solidFill>
                  <a:srgbClr val="403CCF"/>
                </a:solidFill>
                <a:latin typeface="Libre Baskerville" pitchFamily="34" charset="0"/>
                <a:ea typeface="Libre Baskerville" pitchFamily="34" charset="-122"/>
                <a:cs typeface="Libre Baskerville" pitchFamily="34" charset="-120"/>
              </a:rPr>
              <a:t>À NE PAS DISTRIBUER AUX PARTICIPANTS — Usage animateur uniquement</a:t>
            </a:r>
            <a:endParaRPr lang="en-US" sz="850" dirty="0"/>
          </a:p>
        </p:txBody>
      </p:sp>
      <p:sp>
        <p:nvSpPr>
          <p:cNvPr id="4" name="Shape 2"/>
          <p:cNvSpPr/>
          <p:nvPr/>
        </p:nvSpPr>
        <p:spPr>
          <a:xfrm>
            <a:off x="581006" y="974496"/>
            <a:ext cx="9527236" cy="257023"/>
          </a:xfrm>
          <a:prstGeom prst="roundRect">
            <a:avLst>
              <a:gd name="adj" fmla="val 5288"/>
            </a:avLst>
          </a:prstGeom>
          <a:solidFill>
            <a:srgbClr val="FFB3B4"/>
          </a:solidFill>
          <a:ln/>
        </p:spPr>
      </p:sp>
      <p:pic>
        <p:nvPicPr>
          <p:cNvPr id="5" name="Image 0" descr="preencoded.png">    </p:cNvPr>
          <p:cNvPicPr>
            <a:picLocks noChangeAspect="1"/>
          </p:cNvPicPr>
          <p:nvPr/>
        </p:nvPicPr>
        <p:blipFill>
          <a:blip r:embed="rId1"/>
          <a:stretch>
            <a:fillRect/>
          </a:stretch>
        </p:blipFill>
        <p:spPr>
          <a:xfrm>
            <a:off x="671563" y="1046626"/>
            <a:ext cx="113261" cy="90576"/>
          </a:xfrm>
          <a:prstGeom prst="rect">
            <a:avLst/>
          </a:prstGeom>
        </p:spPr>
      </p:pic>
      <p:sp>
        <p:nvSpPr>
          <p:cNvPr id="6" name="Text 3"/>
          <p:cNvSpPr/>
          <p:nvPr/>
        </p:nvSpPr>
        <p:spPr>
          <a:xfrm>
            <a:off x="875381" y="1046626"/>
            <a:ext cx="9676772" cy="117723"/>
          </a:xfrm>
          <a:prstGeom prst="rect">
            <a:avLst/>
          </a:prstGeom>
          <a:noFill/>
          <a:ln/>
        </p:spPr>
        <p:txBody>
          <a:bodyPr wrap="none" lIns="0" tIns="0" rIns="0" bIns="0" rtlCol="0" anchor="t"/>
          <a:lstStyle/>
          <a:p>
            <a:pPr algn="l" indent="0" marL="0">
              <a:lnSpc>
                <a:spcPct val="103000"/>
              </a:lnSpc>
              <a:buNone/>
            </a:pPr>
            <a:r>
              <a:rPr lang="en-US" sz="700" dirty="0">
                <a:solidFill>
                  <a:srgbClr val="000000"/>
                </a:solidFill>
                <a:latin typeface="Open Sans" pitchFamily="34" charset="0"/>
                <a:ea typeface="Open Sans" pitchFamily="34" charset="-122"/>
                <a:cs typeface="Open Sans" pitchFamily="34" charset="-120"/>
              </a:rPr>
              <a:t>⚠️</a:t>
            </a:r>
            <a:pPr algn="l" indent="0" marL="0">
              <a:lnSpc>
                <a:spcPct val="103000"/>
              </a:lnSpc>
              <a:buNone/>
            </a:pPr>
            <a:r>
              <a:rPr lang="en-US" sz="700" dirty="0">
                <a:solidFill>
                  <a:srgbClr val="000000"/>
                </a:solidFill>
                <a:latin typeface="Open Sans" pitchFamily="34" charset="0"/>
                <a:ea typeface="Open Sans" pitchFamily="34" charset="-122"/>
                <a:cs typeface="Open Sans" pitchFamily="34" charset="-120"/>
              </a:rPr>
              <a:t> Révéler les réponses et raisonnements APRÈS le débrief collectif, jamais pendant l'exercice.</a:t>
            </a:r>
            <a:endParaRPr lang="en-US" sz="700" dirty="0"/>
          </a:p>
        </p:txBody>
      </p:sp>
      <p:sp>
        <p:nvSpPr>
          <p:cNvPr id="7" name="Shape 4"/>
          <p:cNvSpPr/>
          <p:nvPr/>
        </p:nvSpPr>
        <p:spPr>
          <a:xfrm>
            <a:off x="581006" y="1309827"/>
            <a:ext cx="9527236" cy="11137"/>
          </a:xfrm>
          <a:prstGeom prst="roundRect">
            <a:avLst>
              <a:gd name="adj" fmla="val 49990"/>
            </a:avLst>
          </a:prstGeom>
          <a:solidFill>
            <a:srgbClr val="49495A">
              <a:alpha val="50000"/>
            </a:srgbClr>
          </a:solidFill>
          <a:ln/>
        </p:spPr>
      </p:sp>
      <p:sp>
        <p:nvSpPr>
          <p:cNvPr id="8" name="Text 5"/>
          <p:cNvSpPr/>
          <p:nvPr/>
        </p:nvSpPr>
        <p:spPr>
          <a:xfrm>
            <a:off x="581006" y="1417892"/>
            <a:ext cx="9527236" cy="226483"/>
          </a:xfrm>
          <a:prstGeom prst="rect">
            <a:avLst/>
          </a:prstGeom>
          <a:noFill/>
          <a:ln/>
        </p:spPr>
        <p:txBody>
          <a:bodyPr wrap="none" lIns="0" tIns="0" rIns="0" bIns="0" rtlCol="0" anchor="t"/>
          <a:lstStyle/>
          <a:p>
            <a:pPr algn="l" indent="0" marL="0">
              <a:lnSpc>
                <a:spcPct val="104000"/>
              </a:lnSpc>
              <a:buNone/>
            </a:pPr>
            <a:r>
              <a:rPr lang="en-US" sz="1400" dirty="0">
                <a:solidFill>
                  <a:srgbClr val="403CCF"/>
                </a:solidFill>
                <a:latin typeface="Libre Baskerville" pitchFamily="34" charset="0"/>
                <a:ea typeface="Libre Baskerville" pitchFamily="34" charset="-122"/>
                <a:cs typeface="Libre Baskerville" pitchFamily="34" charset="-120"/>
              </a:rPr>
              <a:t>ÉTAPE 1 — </a:t>
            </a:r>
            <a:pPr algn="l" indent="0" marL="0">
              <a:lnSpc>
                <a:spcPct val="104000"/>
              </a:lnSpc>
              <a:buNone/>
            </a:pPr>
            <a:r>
              <a:rPr lang="en-US" sz="140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00" dirty="0">
                <a:solidFill>
                  <a:srgbClr val="403CCF"/>
                </a:solidFill>
                <a:latin typeface="Libre Baskerville" pitchFamily="34" charset="0"/>
                <a:ea typeface="Libre Baskerville" pitchFamily="34" charset="-122"/>
                <a:cs typeface="Libre Baskerville" pitchFamily="34" charset="-120"/>
              </a:rPr>
              <a:t> Trouver le bon site</a:t>
            </a:r>
            <a:endParaRPr lang="en-US" sz="1400" dirty="0"/>
          </a:p>
        </p:txBody>
      </p:sp>
      <p:sp>
        <p:nvSpPr>
          <p:cNvPr id="9" name="Text 6"/>
          <p:cNvSpPr/>
          <p:nvPr/>
        </p:nvSpPr>
        <p:spPr>
          <a:xfrm>
            <a:off x="581006" y="1718680"/>
            <a:ext cx="9527236" cy="279994"/>
          </a:xfrm>
          <a:prstGeom prst="rect">
            <a:avLst/>
          </a:prstGeom>
          <a:noFill/>
          <a:ln/>
        </p:spPr>
        <p:txBody>
          <a:bodyPr wrap="square" lIns="0" tIns="0" rIns="0" bIns="0" rtlCol="0" anchor="t"/>
          <a:lstStyle/>
          <a:p>
            <a:pPr algn="l" indent="0" marL="0">
              <a:lnSpc>
                <a:spcPct val="103000"/>
              </a:lnSpc>
              <a:spcAft>
                <a:spcPts val="400"/>
              </a:spcAft>
              <a:buNone/>
            </a:pPr>
            <a:r>
              <a:rPr lang="en-US" sz="700" b="1" dirty="0">
                <a:solidFill>
                  <a:srgbClr val="49495A"/>
                </a:solidFill>
                <a:latin typeface="Open Sans Bold" pitchFamily="34" charset="0"/>
                <a:ea typeface="Open Sans Bold" pitchFamily="34" charset="-122"/>
                <a:cs typeface="Open Sans Bold" pitchFamily="34" charset="-120"/>
              </a:rPr>
              <a:t>Réponse correcte :</a:t>
            </a:r>
            <a:pPr algn="l" indent="0" marL="0">
              <a:lnSpc>
                <a:spcPct val="103000"/>
              </a:lnSpc>
              <a:spcAft>
                <a:spcPts val="400"/>
              </a:spcAft>
              <a:buNone/>
            </a:pPr>
            <a:r>
              <a:rPr lang="en-US" sz="700" dirty="0">
                <a:solidFill>
                  <a:srgbClr val="49495A"/>
                </a:solidFill>
                <a:latin typeface="Open Sans" pitchFamily="34" charset="0"/>
                <a:ea typeface="Open Sans" pitchFamily="34" charset="-122"/>
                <a:cs typeface="Open Sans" pitchFamily="34" charset="-120"/>
              </a:rPr>
              <a:t> caf.fr est le seul site officiel de la CAF.</a:t>
            </a:r>
            <a:endParaRPr lang="en-US" sz="700" dirty="0"/>
          </a:p>
          <a:p>
            <a:pPr algn="l" indent="0" marL="0">
              <a:lnSpc>
                <a:spcPct val="103000"/>
              </a:lnSpc>
              <a:buNone/>
            </a:pPr>
            <a:r>
              <a:rPr lang="en-US" sz="700" b="1" dirty="0">
                <a:solidFill>
                  <a:srgbClr val="49495A"/>
                </a:solidFill>
                <a:latin typeface="Open Sans Bold" pitchFamily="34" charset="0"/>
                <a:ea typeface="Open Sans Bold" pitchFamily="34" charset="-122"/>
                <a:cs typeface="Open Sans Bold" pitchFamily="34" charset="-120"/>
              </a:rPr>
              <a:t>Décryptage des pièges :</a:t>
            </a:r>
            <a:endParaRPr lang="en-US" sz="700" dirty="0"/>
          </a:p>
        </p:txBody>
      </p:sp>
      <p:sp>
        <p:nvSpPr>
          <p:cNvPr id="10" name="Text 7"/>
          <p:cNvSpPr/>
          <p:nvPr/>
        </p:nvSpPr>
        <p:spPr>
          <a:xfrm>
            <a:off x="581006" y="2054359"/>
            <a:ext cx="9527236" cy="500560"/>
          </a:xfrm>
          <a:prstGeom prst="rect">
            <a:avLst/>
          </a:prstGeom>
          <a:noFill/>
          <a:ln/>
        </p:spPr>
        <p:txBody>
          <a:bodyPr wrap="square" lIns="0" tIns="0" rIns="0" bIns="0" rtlCol="0" anchor="t">
            <a:normAutofit/>
          </a:bodyPr>
          <a:lstStyle/>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caf-info.fr → site non officiel, collecte des données personnelles</a:t>
            </a:r>
            <a:endParaRPr lang="en-US" sz="700" dirty="0"/>
          </a:p>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aide-caf.com → site commercial qui facture 29,90 € des démarches entièrement gratuites — arnaque fréquente ciblant les personnes âgées</a:t>
            </a:r>
            <a:endParaRPr lang="en-US" sz="700" dirty="0"/>
          </a:p>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mon-caf.fr → site de phishing, vole les identifiants CAF</a:t>
            </a:r>
            <a:endParaRPr lang="en-US" sz="700" dirty="0"/>
          </a:p>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caf-allocataire.fr → site frauduleux</a:t>
            </a:r>
            <a:endParaRPr lang="en-US" sz="700" dirty="0"/>
          </a:p>
        </p:txBody>
      </p:sp>
      <p:sp>
        <p:nvSpPr>
          <p:cNvPr id="11" name="Text 8"/>
          <p:cNvSpPr/>
          <p:nvPr/>
        </p:nvSpPr>
        <p:spPr>
          <a:xfrm>
            <a:off x="581006" y="2610605"/>
            <a:ext cx="10061703" cy="112154"/>
          </a:xfrm>
          <a:prstGeom prst="rect">
            <a:avLst/>
          </a:prstGeom>
          <a:noFill/>
          <a:ln/>
        </p:spPr>
        <p:txBody>
          <a:bodyPr wrap="none" lIns="0" tIns="0" rIns="0" bIns="0" rtlCol="0" anchor="t"/>
          <a:lstStyle/>
          <a:p>
            <a:pPr algn="l" indent="0" marL="0">
              <a:lnSpc>
                <a:spcPct val="103000"/>
              </a:lnSpc>
              <a:buNone/>
            </a:pPr>
            <a:r>
              <a:rPr lang="en-US" sz="700" b="1" dirty="0">
                <a:solidFill>
                  <a:srgbClr val="49495A"/>
                </a:solidFill>
                <a:latin typeface="Open Sans Bold" pitchFamily="34" charset="0"/>
                <a:ea typeface="Open Sans Bold" pitchFamily="34" charset="-122"/>
                <a:cs typeface="Open Sans Bold" pitchFamily="34" charset="-120"/>
              </a:rPr>
              <a:t>Comment reconnaître le bon site :</a:t>
            </a:r>
            <a:endParaRPr lang="en-US" sz="700" dirty="0"/>
          </a:p>
        </p:txBody>
      </p:sp>
      <p:sp>
        <p:nvSpPr>
          <p:cNvPr id="12" name="Text 9"/>
          <p:cNvSpPr/>
          <p:nvPr/>
        </p:nvSpPr>
        <p:spPr>
          <a:xfrm>
            <a:off x="581006" y="2778444"/>
            <a:ext cx="9527236" cy="500560"/>
          </a:xfrm>
          <a:prstGeom prst="rect">
            <a:avLst/>
          </a:prstGeom>
          <a:noFill/>
          <a:ln/>
        </p:spPr>
        <p:txBody>
          <a:bodyPr wrap="square" lIns="0" tIns="0" rIns="0" bIns="0" rtlCol="0" anchor="t">
            <a:normAutofit/>
          </a:bodyPr>
          <a:lstStyle/>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URL : caf.fr (domaine court et officiel)</a:t>
            </a:r>
            <a:endParaRPr lang="en-US" sz="700" dirty="0"/>
          </a:p>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Logo CAF avec bloc Marianne</a:t>
            </a:r>
            <a:endParaRPr lang="en-US" sz="700" dirty="0"/>
          </a:p>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Mention "Caisse d'Allocations Familiales"</a:t>
            </a:r>
            <a:endParaRPr lang="en-US" sz="700" dirty="0"/>
          </a:p>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Cadenas HTTPS dans la barre d'adresse</a:t>
            </a:r>
            <a:endParaRPr lang="en-US" sz="700" dirty="0"/>
          </a:p>
        </p:txBody>
      </p:sp>
      <p:sp>
        <p:nvSpPr>
          <p:cNvPr id="13" name="Text 10"/>
          <p:cNvSpPr/>
          <p:nvPr/>
        </p:nvSpPr>
        <p:spPr>
          <a:xfrm>
            <a:off x="581006" y="3334690"/>
            <a:ext cx="9527236" cy="392148"/>
          </a:xfrm>
          <a:prstGeom prst="rect">
            <a:avLst/>
          </a:prstGeom>
          <a:noFill/>
          <a:ln/>
        </p:spPr>
        <p:txBody>
          <a:bodyPr wrap="square" lIns="0" tIns="0" rIns="0" bIns="0" rtlCol="0" anchor="t">
            <a:normAutofit/>
          </a:bodyPr>
          <a:lstStyle/>
          <a:p>
            <a:pPr algn="l" indent="0" marL="0">
              <a:lnSpc>
                <a:spcPct val="103000"/>
              </a:lnSpc>
              <a:spcAft>
                <a:spcPts val="400"/>
              </a:spcAft>
              <a:buNone/>
            </a:pPr>
            <a:r>
              <a:rPr lang="en-US" sz="700" b="1" dirty="0">
                <a:solidFill>
                  <a:srgbClr val="49495A"/>
                </a:solidFill>
                <a:latin typeface="Open Sans Bold" pitchFamily="34" charset="0"/>
                <a:ea typeface="Open Sans Bold" pitchFamily="34" charset="-122"/>
                <a:cs typeface="Open Sans Bold" pitchFamily="34" charset="-120"/>
              </a:rPr>
              <a:t>Point pédagogique :</a:t>
            </a:r>
            <a:pPr algn="l" indent="0" marL="0">
              <a:lnSpc>
                <a:spcPct val="103000"/>
              </a:lnSpc>
              <a:spcAft>
                <a:spcPts val="400"/>
              </a:spcAft>
              <a:buNone/>
            </a:pPr>
            <a:r>
              <a:rPr lang="en-US" sz="700" dirty="0">
                <a:solidFill>
                  <a:srgbClr val="49495A"/>
                </a:solidFill>
                <a:latin typeface="Open Sans" pitchFamily="34" charset="0"/>
                <a:ea typeface="Open Sans" pitchFamily="34" charset="-122"/>
                <a:cs typeface="Open Sans" pitchFamily="34" charset="-120"/>
              </a:rPr>
              <a:t> Les arnaques aux faux sites CAF représentent des millions d'euros de préjudice chaque année. Les victimes sont majoritairement des personnes âgées ou en situation de précarité numérique. aide-caf.com est particulièrement vicieux : il ne vole pas les données, il fait payer une démarche gratuite — légalement. Des milliers de personnes paient 29,90 € sans savoir qu'elles auraient pu faire la même chose gratuitement.</a:t>
            </a:r>
            <a:endParaRPr lang="en-US" sz="700" dirty="0"/>
          </a:p>
          <a:p>
            <a:pPr algn="l" indent="0" marL="0">
              <a:lnSpc>
                <a:spcPct val="103000"/>
              </a:lnSpc>
              <a:buNone/>
            </a:pPr>
            <a:r>
              <a:rPr lang="en-US" sz="700" i="1" dirty="0">
                <a:solidFill>
                  <a:srgbClr val="49495A"/>
                </a:solidFill>
                <a:latin typeface="Open Sans" pitchFamily="34" charset="0"/>
                <a:ea typeface="Open Sans" pitchFamily="34" charset="-122"/>
                <a:cs typeface="Open Sans" pitchFamily="34" charset="-120"/>
              </a:rPr>
              <a:t>Question débrief : Avez-vous déjà entendu parler de ce type d'arnaque ? Connaissez-vous quelqu'un qui en a été victime ?</a:t>
            </a:r>
            <a:endParaRPr lang="en-US" sz="700" dirty="0"/>
          </a:p>
        </p:txBody>
      </p:sp>
      <p:sp>
        <p:nvSpPr>
          <p:cNvPr id="14" name="Shape 11"/>
          <p:cNvSpPr/>
          <p:nvPr/>
        </p:nvSpPr>
        <p:spPr>
          <a:xfrm>
            <a:off x="581006" y="3805145"/>
            <a:ext cx="9527236" cy="11137"/>
          </a:xfrm>
          <a:prstGeom prst="roundRect">
            <a:avLst>
              <a:gd name="adj" fmla="val 49990"/>
            </a:avLst>
          </a:prstGeom>
          <a:solidFill>
            <a:srgbClr val="49495A">
              <a:alpha val="50000"/>
            </a:srgbClr>
          </a:solidFill>
          <a:ln/>
        </p:spPr>
      </p:sp>
      <p:sp>
        <p:nvSpPr>
          <p:cNvPr id="15" name="Text 12"/>
          <p:cNvSpPr/>
          <p:nvPr/>
        </p:nvSpPr>
        <p:spPr>
          <a:xfrm>
            <a:off x="581006" y="3913210"/>
            <a:ext cx="9527236" cy="226483"/>
          </a:xfrm>
          <a:prstGeom prst="rect">
            <a:avLst/>
          </a:prstGeom>
          <a:noFill/>
          <a:ln/>
        </p:spPr>
        <p:txBody>
          <a:bodyPr wrap="none" lIns="0" tIns="0" rIns="0" bIns="0" rtlCol="0" anchor="t"/>
          <a:lstStyle/>
          <a:p>
            <a:pPr algn="l" indent="0" marL="0">
              <a:lnSpc>
                <a:spcPct val="104000"/>
              </a:lnSpc>
              <a:buNone/>
            </a:pPr>
            <a:r>
              <a:rPr lang="en-US" sz="1400" dirty="0">
                <a:solidFill>
                  <a:srgbClr val="403CCF"/>
                </a:solidFill>
                <a:latin typeface="Libre Baskerville" pitchFamily="34" charset="0"/>
                <a:ea typeface="Libre Baskerville" pitchFamily="34" charset="-122"/>
                <a:cs typeface="Libre Baskerville" pitchFamily="34" charset="-120"/>
              </a:rPr>
              <a:t>ÉTAPE 2 — </a:t>
            </a:r>
            <a:pPr algn="l" indent="0" marL="0">
              <a:lnSpc>
                <a:spcPct val="104000"/>
              </a:lnSpc>
              <a:buNone/>
            </a:pPr>
            <a:r>
              <a:rPr lang="en-US" sz="140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00" dirty="0">
                <a:solidFill>
                  <a:srgbClr val="403CCF"/>
                </a:solidFill>
                <a:latin typeface="Libre Baskerville" pitchFamily="34" charset="0"/>
                <a:ea typeface="Libre Baskerville" pitchFamily="34" charset="-122"/>
                <a:cs typeface="Libre Baskerville" pitchFamily="34" charset="-120"/>
              </a:rPr>
              <a:t> Créer l'espace personnel</a:t>
            </a:r>
            <a:endParaRPr lang="en-US" sz="1400" dirty="0"/>
          </a:p>
        </p:txBody>
      </p:sp>
      <p:sp>
        <p:nvSpPr>
          <p:cNvPr id="16" name="Text 13"/>
          <p:cNvSpPr/>
          <p:nvPr/>
        </p:nvSpPr>
        <p:spPr>
          <a:xfrm>
            <a:off x="581006" y="4213999"/>
            <a:ext cx="9527236" cy="615673"/>
          </a:xfrm>
          <a:prstGeom prst="rect">
            <a:avLst/>
          </a:prstGeom>
          <a:noFill/>
          <a:ln/>
        </p:spPr>
        <p:txBody>
          <a:bodyPr wrap="square" lIns="0" tIns="0" rIns="0" bIns="0" rtlCol="0" anchor="t"/>
          <a:lstStyle/>
          <a:p>
            <a:pPr algn="l" indent="0" marL="0">
              <a:lnSpc>
                <a:spcPct val="103000"/>
              </a:lnSpc>
              <a:spcAft>
                <a:spcPts val="400"/>
              </a:spcAft>
              <a:buNone/>
            </a:pPr>
            <a:r>
              <a:rPr lang="en-US" sz="700" b="1" dirty="0">
                <a:solidFill>
                  <a:srgbClr val="49495A"/>
                </a:solidFill>
                <a:latin typeface="Open Sans Bold" pitchFamily="34" charset="0"/>
                <a:ea typeface="Open Sans Bold" pitchFamily="34" charset="-122"/>
                <a:cs typeface="Open Sans Bold" pitchFamily="34" charset="-120"/>
              </a:rPr>
              <a:t>Réponse correcte sur le numéro d'allocataire :</a:t>
            </a:r>
            <a:endParaRPr lang="en-US" sz="700" dirty="0"/>
          </a:p>
          <a:p>
            <a:pPr algn="l" indent="0" marL="0">
              <a:lnSpc>
                <a:spcPct val="103000"/>
              </a:lnSpc>
              <a:spcAft>
                <a:spcPts val="400"/>
              </a:spcAft>
              <a:buNone/>
            </a:pPr>
            <a:r>
              <a:rPr lang="en-US" sz="700" dirty="0">
                <a:solidFill>
                  <a:srgbClr val="49495A"/>
                </a:solidFill>
                <a:latin typeface="Open Sans" pitchFamily="34" charset="0"/>
                <a:ea typeface="Open Sans" pitchFamily="34" charset="-122"/>
                <a:cs typeface="Open Sans" pitchFamily="34" charset="-120"/>
              </a:rPr>
              <a:t>Le numéro d'allocataire est dans le Courrier A : </a:t>
            </a:r>
            <a:pPr algn="l" indent="0" marL="0">
              <a:lnSpc>
                <a:spcPct val="103000"/>
              </a:lnSpc>
              <a:spcAft>
                <a:spcPts val="400"/>
              </a:spcAft>
              <a:buNone/>
            </a:pPr>
            <a:r>
              <a:rPr lang="en-US" sz="700" b="1" dirty="0">
                <a:solidFill>
                  <a:srgbClr val="49495A"/>
                </a:solidFill>
                <a:latin typeface="Open Sans Bold" pitchFamily="34" charset="0"/>
                <a:ea typeface="Open Sans Bold" pitchFamily="34" charset="-122"/>
                <a:cs typeface="Open Sans Bold" pitchFamily="34" charset="-120"/>
              </a:rPr>
              <a:t>'2 847 391 D'</a:t>
            </a:r>
            <a:pPr algn="l" indent="0" marL="0">
              <a:lnSpc>
                <a:spcPct val="103000"/>
              </a:lnSpc>
              <a:spcAft>
                <a:spcPts val="400"/>
              </a:spcAft>
              <a:buNone/>
            </a:pPr>
            <a:r>
              <a:rPr lang="en-US" sz="700" dirty="0">
                <a:solidFill>
                  <a:srgbClr val="49495A"/>
                </a:solidFill>
                <a:latin typeface="Open Sans" pitchFamily="34" charset="0"/>
                <a:ea typeface="Open Sans" pitchFamily="34" charset="-122"/>
                <a:cs typeface="Open Sans" pitchFamily="34" charset="-120"/>
              </a:rPr>
              <a:t> — c'est un numéro à 7 chiffres suivi d'une lettre clé.</a:t>
            </a:r>
            <a:endParaRPr lang="en-US" sz="700" dirty="0"/>
          </a:p>
          <a:p>
            <a:pPr algn="l" indent="0" marL="0">
              <a:lnSpc>
                <a:spcPct val="103000"/>
              </a:lnSpc>
              <a:spcAft>
                <a:spcPts val="400"/>
              </a:spcAft>
              <a:buNone/>
            </a:pPr>
            <a:r>
              <a:rPr lang="en-US" sz="700" dirty="0">
                <a:solidFill>
                  <a:srgbClr val="49495A"/>
                </a:solidFill>
                <a:latin typeface="Open Sans" pitchFamily="34" charset="0"/>
                <a:ea typeface="Open Sans" pitchFamily="34" charset="-122"/>
                <a:cs typeface="Open Sans" pitchFamily="34" charset="-120"/>
              </a:rPr>
              <a:t>Le Courrier B contient une référence de dossier interne (CAF-69-2024-00284739-1) — ce n'est PAS l'identifiant de connexion.</a:t>
            </a:r>
            <a:endParaRPr lang="en-US" sz="700" dirty="0"/>
          </a:p>
          <a:p>
            <a:pPr algn="l" indent="0" marL="0">
              <a:lnSpc>
                <a:spcPct val="103000"/>
              </a:lnSpc>
              <a:buNone/>
            </a:pPr>
            <a:r>
              <a:rPr lang="en-US" sz="700" b="1" dirty="0">
                <a:solidFill>
                  <a:srgbClr val="49495A"/>
                </a:solidFill>
                <a:latin typeface="Open Sans Bold" pitchFamily="34" charset="0"/>
                <a:ea typeface="Open Sans Bold" pitchFamily="34" charset="-122"/>
                <a:cs typeface="Open Sans Bold" pitchFamily="34" charset="-120"/>
              </a:rPr>
              <a:t>Décryptage :</a:t>
            </a:r>
            <a:endParaRPr lang="en-US" sz="700" dirty="0"/>
          </a:p>
        </p:txBody>
      </p:sp>
      <p:sp>
        <p:nvSpPr>
          <p:cNvPr id="17" name="Text 14"/>
          <p:cNvSpPr/>
          <p:nvPr/>
        </p:nvSpPr>
        <p:spPr>
          <a:xfrm>
            <a:off x="581006" y="4885357"/>
            <a:ext cx="9527236" cy="371092"/>
          </a:xfrm>
          <a:prstGeom prst="rect">
            <a:avLst/>
          </a:prstGeom>
          <a:noFill/>
          <a:ln/>
        </p:spPr>
        <p:txBody>
          <a:bodyPr wrap="square" lIns="0" tIns="0" rIns="0" bIns="0" rtlCol="0" anchor="t">
            <a:normAutofit/>
          </a:bodyPr>
          <a:lstStyle/>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Numéro d'allocataire = 7 chiffres + 1 lettre clé (ex : 2847391D)</a:t>
            </a:r>
            <a:endParaRPr lang="en-US" sz="700" dirty="0"/>
          </a:p>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Référence dossier = numéro de traitement interne, différent</a:t>
            </a:r>
            <a:endParaRPr lang="en-US" sz="700" dirty="0"/>
          </a:p>
          <a:p>
            <a:pPr algn="l" marL="142240" indent="-142240">
              <a:lnSpc>
                <a:spcPct val="103000"/>
              </a:lnSpc>
              <a:buSzPct val="100000"/>
              <a:buChar char="•"/>
            </a:pPr>
            <a:r>
              <a:rPr lang="en-US" sz="700" dirty="0">
                <a:solidFill>
                  <a:srgbClr val="49495A"/>
                </a:solidFill>
                <a:latin typeface="Open Sans" pitchFamily="34" charset="0"/>
                <a:ea typeface="Open Sans" pitchFamily="34" charset="-122"/>
                <a:cs typeface="Open Sans" pitchFamily="34" charset="-120"/>
              </a:rPr>
              <a:t>La confusion entre les deux est extrêmement fréquente — même des personnes lettrées s'y perdent</a:t>
            </a:r>
            <a:endParaRPr lang="en-US" sz="700" dirty="0"/>
          </a:p>
        </p:txBody>
      </p:sp>
      <p:sp>
        <p:nvSpPr>
          <p:cNvPr id="18" name="Text 15"/>
          <p:cNvSpPr/>
          <p:nvPr/>
        </p:nvSpPr>
        <p:spPr>
          <a:xfrm>
            <a:off x="581006" y="5312134"/>
            <a:ext cx="9527236" cy="727827"/>
          </a:xfrm>
          <a:prstGeom prst="rect">
            <a:avLst/>
          </a:prstGeom>
          <a:noFill/>
          <a:ln/>
        </p:spPr>
        <p:txBody>
          <a:bodyPr wrap="square" lIns="0" tIns="0" rIns="0" bIns="0" rtlCol="0" anchor="t"/>
          <a:lstStyle/>
          <a:p>
            <a:pPr algn="l" indent="0" marL="0">
              <a:lnSpc>
                <a:spcPct val="103000"/>
              </a:lnSpc>
              <a:spcAft>
                <a:spcPts val="400"/>
              </a:spcAft>
              <a:buNone/>
            </a:pPr>
            <a:r>
              <a:rPr lang="en-US" sz="700" b="1" dirty="0">
                <a:solidFill>
                  <a:srgbClr val="49495A"/>
                </a:solidFill>
                <a:latin typeface="Open Sans Bold" pitchFamily="34" charset="0"/>
                <a:ea typeface="Open Sans Bold" pitchFamily="34" charset="-122"/>
                <a:cs typeface="Open Sans Bold" pitchFamily="34" charset="-120"/>
              </a:rPr>
              <a:t>Sur le mot de passe refusé :</a:t>
            </a:r>
            <a:endParaRPr lang="en-US" sz="700" dirty="0"/>
          </a:p>
          <a:p>
            <a:pPr algn="l" indent="0" marL="0">
              <a:lnSpc>
                <a:spcPct val="103000"/>
              </a:lnSpc>
              <a:spcAft>
                <a:spcPts val="400"/>
              </a:spcAft>
              <a:buNone/>
            </a:pPr>
            <a:r>
              <a:rPr lang="en-US" sz="700" dirty="0">
                <a:solidFill>
                  <a:srgbClr val="49495A"/>
                </a:solidFill>
                <a:latin typeface="Open Sans" pitchFamily="34" charset="0"/>
                <a:ea typeface="Open Sans" pitchFamily="34" charset="-122"/>
                <a:cs typeface="Open Sans" pitchFamily="34" charset="-120"/>
              </a:rPr>
              <a:t>Le message </a:t>
            </a:r>
            <a:pPr algn="l" indent="0" marL="0">
              <a:lnSpc>
                <a:spcPct val="103000"/>
              </a:lnSpc>
              <a:spcAft>
                <a:spcPts val="400"/>
              </a:spcAft>
              <a:buNone/>
            </a:pPr>
            <a:r>
              <a:rPr lang="en-US" sz="700" dirty="0">
                <a:solidFill>
                  <a:srgbClr val="49495A"/>
                </a:solidFill>
                <a:highlight>
                  <a:srgbClr val="EEEDF2"/>
                </a:highlight>
                <a:latin typeface="Consolas" pitchFamily="34" charset="0"/>
                <a:ea typeface="Consolas" pitchFamily="34" charset="-122"/>
                <a:cs typeface="Consolas" pitchFamily="34" charset="-120"/>
              </a:rPr>
              <a:t>'ne respecte pas nos critères'</a:t>
            </a:r>
            <a:pPr algn="l" indent="0" marL="0">
              <a:lnSpc>
                <a:spcPct val="103000"/>
              </a:lnSpc>
              <a:spcAft>
                <a:spcPts val="400"/>
              </a:spcAft>
              <a:buNone/>
            </a:pPr>
            <a:r>
              <a:rPr lang="en-US" sz="700" dirty="0">
                <a:solidFill>
                  <a:srgbClr val="49495A"/>
                </a:solidFill>
                <a:latin typeface="Open Sans" pitchFamily="34" charset="0"/>
                <a:ea typeface="Open Sans" pitchFamily="34" charset="-122"/>
                <a:cs typeface="Open Sans" pitchFamily="34" charset="-120"/>
              </a:rPr>
              <a:t> est volontairement vague — il ne dit pas QUEL critère n'est pas respecté. C'est une conception UX défaillante qui multiplie les tentatives et les abandons.</a:t>
            </a:r>
            <a:endParaRPr lang="en-US" sz="700" dirty="0"/>
          </a:p>
          <a:p>
            <a:pPr algn="l" indent="0" marL="0">
              <a:lnSpc>
                <a:spcPct val="103000"/>
              </a:lnSpc>
              <a:spcAft>
                <a:spcPts val="400"/>
              </a:spcAft>
              <a:buNone/>
            </a:pPr>
            <a:r>
              <a:rPr lang="en-US" sz="700" b="1" dirty="0">
                <a:solidFill>
                  <a:srgbClr val="49495A"/>
                </a:solidFill>
                <a:latin typeface="Open Sans Bold" pitchFamily="34" charset="0"/>
                <a:ea typeface="Open Sans Bold" pitchFamily="34" charset="-122"/>
                <a:cs typeface="Open Sans Bold" pitchFamily="34" charset="-120"/>
              </a:rPr>
              <a:t>Point pédagogique :</a:t>
            </a:r>
            <a:pPr algn="l" indent="0" marL="0">
              <a:lnSpc>
                <a:spcPct val="103000"/>
              </a:lnSpc>
              <a:spcAft>
                <a:spcPts val="400"/>
              </a:spcAft>
              <a:buNone/>
            </a:pPr>
            <a:r>
              <a:rPr lang="en-US" sz="700" dirty="0">
                <a:solidFill>
                  <a:srgbClr val="49495A"/>
                </a:solidFill>
                <a:latin typeface="Open Sans" pitchFamily="34" charset="0"/>
                <a:ea typeface="Open Sans" pitchFamily="34" charset="-122"/>
                <a:cs typeface="Open Sans" pitchFamily="34" charset="-120"/>
              </a:rPr>
              <a:t> Pour Martine, trouver son numéro d'allocataire dans ses courriers est déjà une épreuve. Les courriers CAF utilisent plusieurs numéros différents (allocataire, dossier, référence courrier) sans les distinguer clairement. Résultat : la personne entre le mauvais numéro, le compte se bloque, elle doit appeler le 3230.</a:t>
            </a:r>
            <a:endParaRPr lang="en-US" sz="700" dirty="0"/>
          </a:p>
          <a:p>
            <a:pPr algn="l" indent="0" marL="0">
              <a:lnSpc>
                <a:spcPct val="103000"/>
              </a:lnSpc>
              <a:buNone/>
            </a:pPr>
            <a:r>
              <a:rPr lang="en-US" sz="700" i="1" dirty="0">
                <a:solidFill>
                  <a:srgbClr val="49495A"/>
                </a:solidFill>
                <a:latin typeface="Open Sans" pitchFamily="34" charset="0"/>
                <a:ea typeface="Open Sans" pitchFamily="34" charset="-122"/>
                <a:cs typeface="Open Sans" pitchFamily="34" charset="-120"/>
              </a:rPr>
              <a:t>Question débrief : Saviez-vous faire la différence entre un numéro d'allocataire et une référence de dossier ?</a:t>
            </a:r>
            <a:endParaRPr lang="en-US" sz="700" dirty="0"/>
          </a:p>
        </p:txBody>
      </p:sp>
      <p:sp>
        <p:nvSpPr>
          <p:cNvPr id="19" name="Shape 16"/>
          <p:cNvSpPr/>
          <p:nvPr/>
        </p:nvSpPr>
        <p:spPr>
          <a:xfrm>
            <a:off x="581006" y="6118268"/>
            <a:ext cx="9527236" cy="11137"/>
          </a:xfrm>
          <a:prstGeom prst="roundRect">
            <a:avLst>
              <a:gd name="adj" fmla="val 49990"/>
            </a:avLst>
          </a:prstGeom>
          <a:solidFill>
            <a:srgbClr val="49495A">
              <a:alpha val="50000"/>
            </a:srgbClr>
          </a:solidFill>
          <a:ln/>
        </p:spPr>
      </p:sp>
      <p:sp>
        <p:nvSpPr>
          <p:cNvPr id="20" name="Text 17"/>
          <p:cNvSpPr/>
          <p:nvPr/>
        </p:nvSpPr>
        <p:spPr>
          <a:xfrm>
            <a:off x="581006" y="6207713"/>
            <a:ext cx="10061703" cy="117723"/>
          </a:xfrm>
          <a:prstGeom prst="rect">
            <a:avLst/>
          </a:prstGeom>
          <a:noFill/>
          <a:ln/>
        </p:spPr>
        <p:txBody>
          <a:bodyPr wrap="none" lIns="0" tIns="0" rIns="0" bIns="0" rtlCol="0" anchor="t"/>
          <a:lstStyle/>
          <a:p>
            <a:pPr algn="l" indent="0" marL="0">
              <a:lnSpc>
                <a:spcPct val="103000"/>
              </a:lnSpc>
              <a:buNone/>
            </a:pPr>
            <a:r>
              <a:rPr lang="en-US" sz="700" dirty="0">
                <a:solidFill>
                  <a:srgbClr val="000000"/>
                </a:solidFill>
                <a:latin typeface="Open Sans" pitchFamily="34" charset="0"/>
                <a:ea typeface="Open Sans" pitchFamily="34" charset="-122"/>
                <a:cs typeface="Open Sans" pitchFamily="34" charset="-120"/>
              </a:rPr>
              <a:t>➡</a:t>
            </a:r>
            <a:pPr algn="l" indent="0" marL="0">
              <a:lnSpc>
                <a:spcPct val="103000"/>
              </a:lnSpc>
              <a:buNone/>
            </a:pPr>
            <a:r>
              <a:rPr lang="en-US" sz="700" i="1" dirty="0">
                <a:solidFill>
                  <a:srgbClr val="49495A"/>
                </a:solidFill>
                <a:latin typeface="Open Sans" pitchFamily="34" charset="0"/>
                <a:ea typeface="Open Sans" pitchFamily="34" charset="-122"/>
                <a:cs typeface="Open Sans" pitchFamily="34" charset="-120"/>
              </a:rPr>
              <a:t> Suite : Étapes 3 &amp; 4 — page suivante</a:t>
            </a:r>
            <a:endParaRPr lang="en-US" sz="700" dirty="0"/>
          </a:p>
        </p:txBody>
      </p:sp>
      <p:sp>
        <p:nvSpPr>
          <p:cNvPr id="21" name="Text 18"/>
          <p:cNvSpPr/>
          <p:nvPr/>
        </p:nvSpPr>
        <p:spPr>
          <a:xfrm>
            <a:off x="46540" y="6381121"/>
            <a:ext cx="10061703" cy="89619"/>
          </a:xfrm>
          <a:prstGeom prst="rect">
            <a:avLst/>
          </a:prstGeom>
          <a:noFill/>
          <a:ln/>
        </p:spPr>
        <p:txBody>
          <a:bodyPr wrap="none" lIns="0" tIns="0" rIns="0" bIns="0" rtlCol="0" anchor="t"/>
          <a:lstStyle/>
          <a:p>
            <a:pPr algn="r" indent="0" marL="0">
              <a:lnSpc>
                <a:spcPct val="103000"/>
              </a:lnSpc>
              <a:buNone/>
            </a:pPr>
            <a:r>
              <a:rPr lang="en-US" sz="550" dirty="0">
                <a:solidFill>
                  <a:srgbClr val="49495A"/>
                </a:solidFill>
                <a:latin typeface="Open Sans" pitchFamily="34" charset="0"/>
                <a:ea typeface="Open Sans" pitchFamily="34" charset="-122"/>
                <a:cs typeface="Open Sans" pitchFamily="34" charset="-120"/>
              </a:rPr>
              <a:t>— 11a / 14 —</a:t>
            </a:r>
            <a:endParaRPr lang="en-US" sz="550" dirty="0"/>
          </a:p>
        </p:txBody>
      </p:sp>
      <p:pic>
        <p:nvPicPr>
          <p:cNvPr id="22" name="Image 1" descr="preencoded.png">    </p:cNvPr>
          <p:cNvPicPr>
            <a:picLocks noChangeAspect="1"/>
          </p:cNvPicPr>
          <p:nvPr/>
        </p:nvPicPr>
        <p:blipFill>
          <a:blip r:embed="rId2"/>
          <a:stretch>
            <a:fillRect/>
          </a:stretch>
        </p:blipFill>
        <p:spPr>
          <a:xfrm>
            <a:off x="581006" y="6526425"/>
            <a:ext cx="873293" cy="28982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81006" y="455664"/>
            <a:ext cx="9527236" cy="291218"/>
          </a:xfrm>
          <a:prstGeom prst="rect">
            <a:avLst/>
          </a:prstGeom>
          <a:noFill/>
          <a:ln/>
        </p:spPr>
        <p:txBody>
          <a:bodyPr wrap="none" lIns="0" tIns="0" rIns="0" bIns="0" rtlCol="0" anchor="t"/>
          <a:lstStyle/>
          <a:p>
            <a:pPr algn="l" indent="0" marL="0">
              <a:lnSpc>
                <a:spcPct val="104000"/>
              </a:lnSpc>
              <a:buNone/>
            </a:pPr>
            <a:r>
              <a:rPr lang="en-US" sz="1800" dirty="0">
                <a:solidFill>
                  <a:srgbClr val="403CCF"/>
                </a:solidFill>
                <a:latin typeface="Libre Baskerville" pitchFamily="34" charset="0"/>
                <a:ea typeface="Libre Baskerville" pitchFamily="34" charset="-122"/>
                <a:cs typeface="Libre Baskerville" pitchFamily="34" charset="-120"/>
              </a:rPr>
              <a:t>Corrigé — Simulation CAF (Martine)</a:t>
            </a:r>
            <a:endParaRPr lang="en-US" sz="1800" dirty="0"/>
          </a:p>
        </p:txBody>
      </p:sp>
      <p:sp>
        <p:nvSpPr>
          <p:cNvPr id="3" name="Text 1"/>
          <p:cNvSpPr/>
          <p:nvPr/>
        </p:nvSpPr>
        <p:spPr>
          <a:xfrm>
            <a:off x="581006" y="767851"/>
            <a:ext cx="9527236" cy="145565"/>
          </a:xfrm>
          <a:prstGeom prst="rect">
            <a:avLst/>
          </a:prstGeom>
          <a:noFill/>
          <a:ln/>
        </p:spPr>
        <p:txBody>
          <a:bodyPr wrap="none" lIns="0" tIns="0" rIns="0" bIns="0" rtlCol="0" anchor="t"/>
          <a:lstStyle/>
          <a:p>
            <a:pPr algn="l" indent="0" marL="0">
              <a:lnSpc>
                <a:spcPct val="104000"/>
              </a:lnSpc>
              <a:buNone/>
            </a:pPr>
            <a:r>
              <a:rPr lang="en-US" sz="900" dirty="0">
                <a:solidFill>
                  <a:srgbClr val="403CCF"/>
                </a:solidFill>
                <a:latin typeface="Libre Baskerville" pitchFamily="34" charset="0"/>
                <a:ea typeface="Libre Baskerville" pitchFamily="34" charset="-122"/>
                <a:cs typeface="Libre Baskerville" pitchFamily="34" charset="-120"/>
              </a:rPr>
              <a:t>À NE PAS DISTRIBUER AUX PARTICIPANTS — Usage animateur uniquement</a:t>
            </a:r>
            <a:endParaRPr lang="en-US" sz="900" dirty="0"/>
          </a:p>
        </p:txBody>
      </p:sp>
      <p:sp>
        <p:nvSpPr>
          <p:cNvPr id="4" name="Shape 2"/>
          <p:cNvSpPr/>
          <p:nvPr/>
        </p:nvSpPr>
        <p:spPr>
          <a:xfrm>
            <a:off x="581006" y="991985"/>
            <a:ext cx="9527236" cy="262418"/>
          </a:xfrm>
          <a:prstGeom prst="roundRect">
            <a:avLst>
              <a:gd name="adj" fmla="val 5327"/>
            </a:avLst>
          </a:prstGeom>
          <a:solidFill>
            <a:srgbClr val="FFB3B4"/>
          </a:solidFill>
          <a:ln/>
        </p:spPr>
      </p:sp>
      <p:pic>
        <p:nvPicPr>
          <p:cNvPr id="5" name="Image 0" descr="preencoded.png">    </p:cNvPr>
          <p:cNvPicPr>
            <a:picLocks noChangeAspect="1"/>
          </p:cNvPicPr>
          <p:nvPr/>
        </p:nvPicPr>
        <p:blipFill>
          <a:blip r:embed="rId1"/>
          <a:stretch>
            <a:fillRect/>
          </a:stretch>
        </p:blipFill>
        <p:spPr>
          <a:xfrm>
            <a:off x="674173" y="1069509"/>
            <a:ext cx="116480" cy="93186"/>
          </a:xfrm>
          <a:prstGeom prst="rect">
            <a:avLst/>
          </a:prstGeom>
        </p:spPr>
      </p:pic>
      <p:sp>
        <p:nvSpPr>
          <p:cNvPr id="6" name="Text 3"/>
          <p:cNvSpPr/>
          <p:nvPr/>
        </p:nvSpPr>
        <p:spPr>
          <a:xfrm>
            <a:off x="883819" y="1067595"/>
            <a:ext cx="9665724" cy="116417"/>
          </a:xfrm>
          <a:prstGeom prst="rect">
            <a:avLst/>
          </a:prstGeom>
          <a:noFill/>
          <a:ln/>
        </p:spPr>
        <p:txBody>
          <a:bodyPr wrap="none" lIns="0" tIns="0" rIns="0" bIns="0" rtlCol="0" anchor="t"/>
          <a:lstStyle/>
          <a:p>
            <a:pPr algn="l" indent="0" marL="0">
              <a:lnSpc>
                <a:spcPct val="104000"/>
              </a:lnSpc>
              <a:buNone/>
            </a:pPr>
            <a:r>
              <a:rPr lang="en-US" sz="700" dirty="0">
                <a:solidFill>
                  <a:srgbClr val="000000"/>
                </a:solidFill>
                <a:latin typeface="Open Sans" pitchFamily="34" charset="0"/>
                <a:ea typeface="Open Sans" pitchFamily="34" charset="-122"/>
                <a:cs typeface="Open Sans" pitchFamily="34" charset="-120"/>
              </a:rPr>
              <a:t>⚠️</a:t>
            </a:r>
            <a:pPr algn="l" indent="0" marL="0">
              <a:lnSpc>
                <a:spcPct val="104000"/>
              </a:lnSpc>
              <a:buNone/>
            </a:pPr>
            <a:r>
              <a:rPr lang="en-US" sz="700" dirty="0">
                <a:solidFill>
                  <a:srgbClr val="000000"/>
                </a:solidFill>
                <a:latin typeface="Open Sans" pitchFamily="34" charset="0"/>
                <a:ea typeface="Open Sans" pitchFamily="34" charset="-122"/>
                <a:cs typeface="Open Sans" pitchFamily="34" charset="-120"/>
              </a:rPr>
              <a:t> Révéler les réponses et raisonnements APRÈS le débrief collectif, jamais pendant l'exercice.</a:t>
            </a:r>
            <a:endParaRPr lang="en-US" sz="700" dirty="0"/>
          </a:p>
        </p:txBody>
      </p:sp>
      <p:sp>
        <p:nvSpPr>
          <p:cNvPr id="7" name="Shape 4"/>
          <p:cNvSpPr/>
          <p:nvPr/>
        </p:nvSpPr>
        <p:spPr>
          <a:xfrm>
            <a:off x="581006" y="1336538"/>
            <a:ext cx="9527236" cy="11137"/>
          </a:xfrm>
          <a:prstGeom prst="roundRect">
            <a:avLst>
              <a:gd name="adj" fmla="val 49990"/>
            </a:avLst>
          </a:prstGeom>
          <a:solidFill>
            <a:srgbClr val="49495A">
              <a:alpha val="50000"/>
            </a:srgbClr>
          </a:solidFill>
          <a:ln/>
        </p:spPr>
      </p:sp>
      <p:sp>
        <p:nvSpPr>
          <p:cNvPr id="8" name="Text 5"/>
          <p:cNvSpPr/>
          <p:nvPr/>
        </p:nvSpPr>
        <p:spPr>
          <a:xfrm>
            <a:off x="581006" y="1449476"/>
            <a:ext cx="9527236" cy="233009"/>
          </a:xfrm>
          <a:prstGeom prst="rect">
            <a:avLst/>
          </a:prstGeom>
          <a:noFill/>
          <a:ln/>
        </p:spPr>
        <p:txBody>
          <a:bodyPr wrap="none" lIns="0" tIns="0" rIns="0" bIns="0" rtlCol="0" anchor="t"/>
          <a:lstStyle/>
          <a:p>
            <a:pPr algn="l" indent="0" marL="0">
              <a:lnSpc>
                <a:spcPct val="104000"/>
              </a:lnSpc>
              <a:buNone/>
            </a:pPr>
            <a:r>
              <a:rPr lang="en-US" sz="1450" dirty="0">
                <a:solidFill>
                  <a:srgbClr val="403CCF"/>
                </a:solidFill>
                <a:latin typeface="Libre Baskerville" pitchFamily="34" charset="0"/>
                <a:ea typeface="Libre Baskerville" pitchFamily="34" charset="-122"/>
                <a:cs typeface="Libre Baskerville" pitchFamily="34" charset="-120"/>
              </a:rPr>
              <a:t>ÉTAPE 3 — </a:t>
            </a:r>
            <a:pPr algn="l" indent="0" marL="0">
              <a:lnSpc>
                <a:spcPct val="104000"/>
              </a:lnSpc>
              <a:buNone/>
            </a:pPr>
            <a:r>
              <a:rPr lang="en-US" sz="14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50" dirty="0">
                <a:solidFill>
                  <a:srgbClr val="403CCF"/>
                </a:solidFill>
                <a:latin typeface="Libre Baskerville" pitchFamily="34" charset="0"/>
                <a:ea typeface="Libre Baskerville" pitchFamily="34" charset="-122"/>
                <a:cs typeface="Libre Baskerville" pitchFamily="34" charset="-120"/>
              </a:rPr>
              <a:t> Déclarer les ressources</a:t>
            </a:r>
            <a:endParaRPr lang="en-US" sz="1450" dirty="0"/>
          </a:p>
        </p:txBody>
      </p:sp>
      <p:sp>
        <p:nvSpPr>
          <p:cNvPr id="9" name="Text 6"/>
          <p:cNvSpPr/>
          <p:nvPr/>
        </p:nvSpPr>
        <p:spPr>
          <a:xfrm>
            <a:off x="581006" y="1761053"/>
            <a:ext cx="10061703" cy="116417"/>
          </a:xfrm>
          <a:prstGeom prst="rect">
            <a:avLst/>
          </a:prstGeom>
          <a:noFill/>
          <a:ln/>
        </p:spPr>
        <p:txBody>
          <a:bodyPr wrap="none" lIns="0" tIns="0" rIns="0" bIns="0" rtlCol="0" anchor="t"/>
          <a:lstStyle/>
          <a:p>
            <a:pPr algn="l" indent="0" marL="0">
              <a:lnSpc>
                <a:spcPct val="104000"/>
              </a:lnSpc>
              <a:buNone/>
            </a:pPr>
            <a:r>
              <a:rPr lang="en-US" sz="700" b="1" dirty="0">
                <a:solidFill>
                  <a:srgbClr val="49495A"/>
                </a:solidFill>
                <a:latin typeface="Open Sans Bold" pitchFamily="34" charset="0"/>
                <a:ea typeface="Open Sans Bold" pitchFamily="34" charset="-122"/>
                <a:cs typeface="Open Sans Bold" pitchFamily="34" charset="-120"/>
              </a:rPr>
              <a:t>Réponse correcte sur les revenus fonciers :</a:t>
            </a:r>
            <a:endParaRPr lang="en-US" sz="700" dirty="0"/>
          </a:p>
        </p:txBody>
      </p:sp>
      <p:sp>
        <p:nvSpPr>
          <p:cNvPr id="10" name="Text 7"/>
          <p:cNvSpPr/>
          <p:nvPr/>
        </p:nvSpPr>
        <p:spPr>
          <a:xfrm>
            <a:off x="581006" y="1936376"/>
            <a:ext cx="9527236" cy="385796"/>
          </a:xfrm>
          <a:prstGeom prst="rect">
            <a:avLst/>
          </a:prstGeom>
          <a:noFill/>
          <a:ln/>
        </p:spPr>
        <p:txBody>
          <a:bodyPr wrap="square" lIns="0" tIns="0" rIns="0" bIns="0" rtlCol="0" anchor="t">
            <a:normAutofit/>
          </a:bodyPr>
          <a:lstStyle/>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Martine loue un garage 80 €/mois = 960 €/an de revenus fonciers bruts</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Régime micro-foncier (&lt; 15 000 €/an) : abattement forfaitaire 30% → revenus imposables = 672 €</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Réponse à déclarer à la CAF : 960 € bruts (la CAF demande les revenus bruts avant abattement fiscal)</a:t>
            </a:r>
            <a:endParaRPr lang="en-US" sz="700" dirty="0"/>
          </a:p>
        </p:txBody>
      </p:sp>
      <p:sp>
        <p:nvSpPr>
          <p:cNvPr id="11" name="Text 8"/>
          <p:cNvSpPr/>
          <p:nvPr/>
        </p:nvSpPr>
        <p:spPr>
          <a:xfrm>
            <a:off x="581006" y="2381076"/>
            <a:ext cx="10061703" cy="116417"/>
          </a:xfrm>
          <a:prstGeom prst="rect">
            <a:avLst/>
          </a:prstGeom>
          <a:noFill/>
          <a:ln/>
        </p:spPr>
        <p:txBody>
          <a:bodyPr wrap="none" lIns="0" tIns="0" rIns="0" bIns="0" rtlCol="0" anchor="t"/>
          <a:lstStyle/>
          <a:p>
            <a:pPr algn="l" indent="0" marL="0">
              <a:lnSpc>
                <a:spcPct val="104000"/>
              </a:lnSpc>
              <a:buNone/>
            </a:pPr>
            <a:r>
              <a:rPr lang="en-US" sz="700" b="1" dirty="0">
                <a:solidFill>
                  <a:srgbClr val="49495A"/>
                </a:solidFill>
                <a:latin typeface="Open Sans Bold" pitchFamily="34" charset="0"/>
                <a:ea typeface="Open Sans Bold" pitchFamily="34" charset="-122"/>
                <a:cs typeface="Open Sans Bold" pitchFamily="34" charset="-120"/>
              </a:rPr>
              <a:t>Décryptage du jargon :</a:t>
            </a:r>
            <a:endParaRPr lang="en-US" sz="700" dirty="0"/>
          </a:p>
        </p:txBody>
      </p:sp>
      <p:sp>
        <p:nvSpPr>
          <p:cNvPr id="12" name="Text 9"/>
          <p:cNvSpPr/>
          <p:nvPr/>
        </p:nvSpPr>
        <p:spPr>
          <a:xfrm>
            <a:off x="581006" y="2556399"/>
            <a:ext cx="9527236" cy="520485"/>
          </a:xfrm>
          <a:prstGeom prst="rect">
            <a:avLst/>
          </a:prstGeom>
          <a:noFill/>
          <a:ln/>
        </p:spPr>
        <p:txBody>
          <a:bodyPr wrap="square" lIns="0" tIns="0" rIns="0" bIns="0" rtlCol="0" anchor="t">
            <a:normAutofit/>
          </a:bodyPr>
          <a:lstStyle/>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"Revenus d'activité salariée nets imposables" = salaire net fiscal (différent du net à payer)</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"Pensions de retraite brutes" = avant déduction CSG/CRDS</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"Avis d'imposition N-2" = déclaration de revenus de 2 ans avant l'année en cours</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"PDF" = Portable Document Format — fichier numérique non modifiable</a:t>
            </a:r>
            <a:endParaRPr lang="en-US" sz="700" dirty="0"/>
          </a:p>
        </p:txBody>
      </p:sp>
      <p:sp>
        <p:nvSpPr>
          <p:cNvPr id="13" name="Text 10"/>
          <p:cNvSpPr/>
          <p:nvPr/>
        </p:nvSpPr>
        <p:spPr>
          <a:xfrm>
            <a:off x="581006" y="3135789"/>
            <a:ext cx="9527236" cy="583479"/>
          </a:xfrm>
          <a:prstGeom prst="rect">
            <a:avLst/>
          </a:prstGeom>
          <a:noFill/>
          <a:ln/>
        </p:spPr>
        <p:txBody>
          <a:bodyPr wrap="square" lIns="0" tIns="0" rIns="0" bIns="0" rtlCol="0" anchor="t">
            <a:normAutofit/>
          </a:bodyPr>
          <a:lstStyle/>
          <a:p>
            <a:pPr algn="l" indent="0" marL="0">
              <a:lnSpc>
                <a:spcPct val="104000"/>
              </a:lnSpc>
              <a:spcAft>
                <a:spcPts val="450"/>
              </a:spcAft>
              <a:buNone/>
            </a:pPr>
            <a:r>
              <a:rPr lang="en-US" sz="700" b="1" dirty="0">
                <a:solidFill>
                  <a:srgbClr val="49495A"/>
                </a:solidFill>
                <a:latin typeface="Open Sans Bold" pitchFamily="34" charset="0"/>
                <a:ea typeface="Open Sans Bold" pitchFamily="34" charset="-122"/>
                <a:cs typeface="Open Sans Bold" pitchFamily="34" charset="-120"/>
              </a:rPr>
              <a:t>Sur la pièce jointe en PDF :</a:t>
            </a:r>
            <a:pPr algn="l" indent="0" marL="0">
              <a:lnSpc>
                <a:spcPct val="104000"/>
              </a:lnSpc>
              <a:spcAft>
                <a:spcPts val="450"/>
              </a:spcAft>
              <a:buNone/>
            </a:pPr>
            <a:r>
              <a:rPr lang="en-US" sz="700" dirty="0">
                <a:solidFill>
                  <a:srgbClr val="49495A"/>
                </a:solidFill>
                <a:latin typeface="Open Sans" pitchFamily="34" charset="0"/>
                <a:ea typeface="Open Sans" pitchFamily="34" charset="-122"/>
                <a:cs typeface="Open Sans" pitchFamily="34" charset="-120"/>
              </a:rPr>
              <a:t> "Martine a son avis d'imposition en papier. Pour le joindre en PDF, elle doit le scanner ou le photographier et convertir. Ces deux opérations sont inaccessibles pour quelqu'un en situation d'illectronisme."</a:t>
            </a:r>
            <a:endParaRPr lang="en-US" sz="700" dirty="0"/>
          </a:p>
          <a:p>
            <a:pPr algn="l" indent="0" marL="0">
              <a:lnSpc>
                <a:spcPct val="104000"/>
              </a:lnSpc>
              <a:spcAft>
                <a:spcPts val="450"/>
              </a:spcAft>
              <a:buNone/>
            </a:pPr>
            <a:r>
              <a:rPr lang="en-US" sz="700" b="1" dirty="0">
                <a:solidFill>
                  <a:srgbClr val="49495A"/>
                </a:solidFill>
                <a:latin typeface="Open Sans Bold" pitchFamily="34" charset="0"/>
                <a:ea typeface="Open Sans Bold" pitchFamily="34" charset="-122"/>
                <a:cs typeface="Open Sans Bold" pitchFamily="34" charset="-120"/>
              </a:rPr>
              <a:t>Point pédagogique :</a:t>
            </a:r>
            <a:pPr algn="l" indent="0" marL="0">
              <a:lnSpc>
                <a:spcPct val="104000"/>
              </a:lnSpc>
              <a:spcAft>
                <a:spcPts val="450"/>
              </a:spcAft>
              <a:buNone/>
            </a:pPr>
            <a:r>
              <a:rPr lang="en-US" sz="700" dirty="0">
                <a:solidFill>
                  <a:srgbClr val="49495A"/>
                </a:solidFill>
                <a:latin typeface="Open Sans" pitchFamily="34" charset="0"/>
                <a:ea typeface="Open Sans" pitchFamily="34" charset="-122"/>
                <a:cs typeface="Open Sans" pitchFamily="34" charset="-120"/>
              </a:rPr>
              <a:t> "La CAF demande des documents en PDF — un format que 13 millions de Français ne savent pas créer. L'alternative (courrier postal) existe mais n'est pas mentionnée sur le formulaire en ligne."</a:t>
            </a:r>
            <a:endParaRPr lang="en-US" sz="700" dirty="0"/>
          </a:p>
          <a:p>
            <a:pPr algn="l" indent="0" marL="0">
              <a:lnSpc>
                <a:spcPct val="104000"/>
              </a:lnSpc>
              <a:buNone/>
            </a:pPr>
            <a:r>
              <a:rPr lang="en-US" sz="700" i="1" dirty="0">
                <a:solidFill>
                  <a:srgbClr val="49495A"/>
                </a:solidFill>
                <a:latin typeface="Open Sans" pitchFamily="34" charset="0"/>
                <a:ea typeface="Open Sans" pitchFamily="34" charset="-122"/>
                <a:cs typeface="Open Sans" pitchFamily="34" charset="-120"/>
              </a:rPr>
              <a:t>Question débrief :</a:t>
            </a:r>
            <a:pPr algn="l" indent="0" marL="0">
              <a:lnSpc>
                <a:spcPct val="104000"/>
              </a:lnSpc>
              <a:buNone/>
            </a:pPr>
            <a:r>
              <a:rPr lang="en-US" sz="700" dirty="0">
                <a:solidFill>
                  <a:srgbClr val="49495A"/>
                </a:solidFill>
                <a:latin typeface="Open Sans" pitchFamily="34" charset="0"/>
                <a:ea typeface="Open Sans" pitchFamily="34" charset="-122"/>
                <a:cs typeface="Open Sans" pitchFamily="34" charset="-120"/>
              </a:rPr>
              <a:t> "Saviez-vous comment créer un PDF depuis un document papier ? Combien d'étapes cela représente-t-il ?"</a:t>
            </a:r>
            <a:endParaRPr lang="en-US" sz="700" dirty="0"/>
          </a:p>
        </p:txBody>
      </p:sp>
      <p:sp>
        <p:nvSpPr>
          <p:cNvPr id="14" name="Shape 11"/>
          <p:cNvSpPr/>
          <p:nvPr/>
        </p:nvSpPr>
        <p:spPr>
          <a:xfrm>
            <a:off x="581006" y="3801404"/>
            <a:ext cx="9527236" cy="11137"/>
          </a:xfrm>
          <a:prstGeom prst="roundRect">
            <a:avLst>
              <a:gd name="adj" fmla="val 49990"/>
            </a:avLst>
          </a:prstGeom>
          <a:solidFill>
            <a:srgbClr val="49495A">
              <a:alpha val="50000"/>
            </a:srgbClr>
          </a:solidFill>
          <a:ln/>
        </p:spPr>
      </p:sp>
      <p:sp>
        <p:nvSpPr>
          <p:cNvPr id="15" name="Text 12"/>
          <p:cNvSpPr/>
          <p:nvPr/>
        </p:nvSpPr>
        <p:spPr>
          <a:xfrm>
            <a:off x="581006" y="3914341"/>
            <a:ext cx="9527236" cy="233009"/>
          </a:xfrm>
          <a:prstGeom prst="rect">
            <a:avLst/>
          </a:prstGeom>
          <a:noFill/>
          <a:ln/>
        </p:spPr>
        <p:txBody>
          <a:bodyPr wrap="none" lIns="0" tIns="0" rIns="0" bIns="0" rtlCol="0" anchor="t"/>
          <a:lstStyle/>
          <a:p>
            <a:pPr algn="l" indent="0" marL="0">
              <a:lnSpc>
                <a:spcPct val="104000"/>
              </a:lnSpc>
              <a:buNone/>
            </a:pPr>
            <a:r>
              <a:rPr lang="en-US" sz="1450" dirty="0">
                <a:solidFill>
                  <a:srgbClr val="403CCF"/>
                </a:solidFill>
                <a:latin typeface="Libre Baskerville" pitchFamily="34" charset="0"/>
                <a:ea typeface="Libre Baskerville" pitchFamily="34" charset="-122"/>
                <a:cs typeface="Libre Baskerville" pitchFamily="34" charset="-120"/>
              </a:rPr>
              <a:t>ÉTAPE 4 — </a:t>
            </a:r>
            <a:pPr algn="l" indent="0" marL="0">
              <a:lnSpc>
                <a:spcPct val="104000"/>
              </a:lnSpc>
              <a:buNone/>
            </a:pPr>
            <a:r>
              <a:rPr lang="en-US" sz="1450" dirty="0">
                <a:solidFill>
                  <a:srgbClr val="000000"/>
                </a:solidFill>
                <a:latin typeface="Libre Baskerville" pitchFamily="34" charset="0"/>
                <a:ea typeface="Libre Baskerville" pitchFamily="34" charset="-122"/>
                <a:cs typeface="Libre Baskerville" pitchFamily="34" charset="-120"/>
              </a:rPr>
              <a:t>⏱</a:t>
            </a:r>
            <a:pPr algn="l" indent="0" marL="0">
              <a:lnSpc>
                <a:spcPct val="104000"/>
              </a:lnSpc>
              <a:buNone/>
            </a:pPr>
            <a:r>
              <a:rPr lang="en-US" sz="1450" dirty="0">
                <a:solidFill>
                  <a:srgbClr val="403CCF"/>
                </a:solidFill>
                <a:latin typeface="Libre Baskerville" pitchFamily="34" charset="0"/>
                <a:ea typeface="Libre Baskerville" pitchFamily="34" charset="-122"/>
                <a:cs typeface="Libre Baskerville" pitchFamily="34" charset="-120"/>
              </a:rPr>
              <a:t> Session expirée</a:t>
            </a:r>
            <a:endParaRPr lang="en-US" sz="1450" dirty="0"/>
          </a:p>
        </p:txBody>
      </p:sp>
      <p:sp>
        <p:nvSpPr>
          <p:cNvPr id="16" name="Text 13"/>
          <p:cNvSpPr/>
          <p:nvPr/>
        </p:nvSpPr>
        <p:spPr>
          <a:xfrm>
            <a:off x="581006" y="4225919"/>
            <a:ext cx="9527236" cy="291740"/>
          </a:xfrm>
          <a:prstGeom prst="rect">
            <a:avLst/>
          </a:prstGeom>
          <a:noFill/>
          <a:ln/>
        </p:spPr>
        <p:txBody>
          <a:bodyPr wrap="square" lIns="0" tIns="0" rIns="0" bIns="0" rtlCol="0" anchor="t"/>
          <a:lstStyle/>
          <a:p>
            <a:pPr algn="l" indent="0" marL="0">
              <a:lnSpc>
                <a:spcPct val="104000"/>
              </a:lnSpc>
              <a:spcAft>
                <a:spcPts val="450"/>
              </a:spcAft>
              <a:buNone/>
            </a:pPr>
            <a:r>
              <a:rPr lang="en-US" sz="700" b="1" dirty="0">
                <a:solidFill>
                  <a:srgbClr val="49495A"/>
                </a:solidFill>
                <a:latin typeface="Open Sans Bold" pitchFamily="34" charset="0"/>
                <a:ea typeface="Open Sans Bold" pitchFamily="34" charset="-122"/>
                <a:cs typeface="Open Sans Bold" pitchFamily="34" charset="-120"/>
              </a:rPr>
              <a:t>Réponse correcte :</a:t>
            </a:r>
            <a:pPr algn="l" indent="0" marL="0">
              <a:lnSpc>
                <a:spcPct val="104000"/>
              </a:lnSpc>
              <a:spcAft>
                <a:spcPts val="450"/>
              </a:spcAft>
              <a:buNone/>
            </a:pPr>
            <a:r>
              <a:rPr lang="en-US" sz="700" dirty="0">
                <a:solidFill>
                  <a:srgbClr val="49495A"/>
                </a:solidFill>
                <a:latin typeface="Open Sans" pitchFamily="34" charset="0"/>
                <a:ea typeface="Open Sans" pitchFamily="34" charset="-122"/>
                <a:cs typeface="Open Sans" pitchFamily="34" charset="-120"/>
              </a:rPr>
              <a:t> "Martine doit recommencer depuis le début. 'Enregistrer brouillon' ne sauvegarde pas les pièces jointes. La session de 5 minutes est particulièrement courte pour quelqu'un qui tape lentement."</a:t>
            </a:r>
            <a:endParaRPr lang="en-US" sz="700" dirty="0"/>
          </a:p>
          <a:p>
            <a:pPr algn="l" indent="0" marL="0">
              <a:lnSpc>
                <a:spcPct val="104000"/>
              </a:lnSpc>
              <a:buNone/>
            </a:pPr>
            <a:r>
              <a:rPr lang="en-US" sz="700" b="1" dirty="0">
                <a:solidFill>
                  <a:srgbClr val="49495A"/>
                </a:solidFill>
                <a:latin typeface="Open Sans Bold" pitchFamily="34" charset="0"/>
                <a:ea typeface="Open Sans Bold" pitchFamily="34" charset="-122"/>
                <a:cs typeface="Open Sans Bold" pitchFamily="34" charset="-120"/>
              </a:rPr>
              <a:t>Réalité du 3230 :</a:t>
            </a:r>
            <a:endParaRPr lang="en-US" sz="700" dirty="0"/>
          </a:p>
        </p:txBody>
      </p:sp>
      <p:sp>
        <p:nvSpPr>
          <p:cNvPr id="17" name="Text 14"/>
          <p:cNvSpPr/>
          <p:nvPr/>
        </p:nvSpPr>
        <p:spPr>
          <a:xfrm>
            <a:off x="581006" y="4576563"/>
            <a:ext cx="9527236" cy="385796"/>
          </a:xfrm>
          <a:prstGeom prst="rect">
            <a:avLst/>
          </a:prstGeom>
          <a:noFill/>
          <a:ln/>
        </p:spPr>
        <p:txBody>
          <a:bodyPr wrap="square" lIns="0" tIns="0" rIns="0" bIns="0" rtlCol="0" anchor="t">
            <a:normAutofit/>
          </a:bodyPr>
          <a:lstStyle/>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Temps d'attente moyen : 15 à 40 minutes</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Disponible du lundi au vendredi, 9h-16h uniquement</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Le conseiller ne peut pas recevoir les pièces jointes par téléphone</a:t>
            </a:r>
            <a:endParaRPr lang="en-US" sz="700" dirty="0"/>
          </a:p>
        </p:txBody>
      </p:sp>
      <p:sp>
        <p:nvSpPr>
          <p:cNvPr id="18" name="Text 15"/>
          <p:cNvSpPr/>
          <p:nvPr/>
        </p:nvSpPr>
        <p:spPr>
          <a:xfrm>
            <a:off x="581006" y="5021264"/>
            <a:ext cx="10061703" cy="116417"/>
          </a:xfrm>
          <a:prstGeom prst="rect">
            <a:avLst/>
          </a:prstGeom>
          <a:noFill/>
          <a:ln/>
        </p:spPr>
        <p:txBody>
          <a:bodyPr wrap="none" lIns="0" tIns="0" rIns="0" bIns="0" rtlCol="0" anchor="t"/>
          <a:lstStyle/>
          <a:p>
            <a:pPr algn="l" indent="0" marL="0">
              <a:lnSpc>
                <a:spcPct val="104000"/>
              </a:lnSpc>
              <a:buNone/>
            </a:pPr>
            <a:r>
              <a:rPr lang="en-US" sz="700" b="1" dirty="0">
                <a:solidFill>
                  <a:srgbClr val="49495A"/>
                </a:solidFill>
                <a:latin typeface="Open Sans Bold" pitchFamily="34" charset="0"/>
                <a:ea typeface="Open Sans Bold" pitchFamily="34" charset="-122"/>
                <a:cs typeface="Open Sans Bold" pitchFamily="34" charset="-120"/>
              </a:rPr>
              <a:t>Réalité de l'agence CAF :</a:t>
            </a:r>
            <a:endParaRPr lang="en-US" sz="700" dirty="0"/>
          </a:p>
        </p:txBody>
      </p:sp>
      <p:sp>
        <p:nvSpPr>
          <p:cNvPr id="19" name="Text 16"/>
          <p:cNvSpPr/>
          <p:nvPr/>
        </p:nvSpPr>
        <p:spPr>
          <a:xfrm>
            <a:off x="581006" y="5196586"/>
            <a:ext cx="9527236" cy="385796"/>
          </a:xfrm>
          <a:prstGeom prst="rect">
            <a:avLst/>
          </a:prstGeom>
          <a:noFill/>
          <a:ln/>
        </p:spPr>
        <p:txBody>
          <a:bodyPr wrap="square" lIns="0" tIns="0" rIns="0" bIns="0" rtlCol="0" anchor="t">
            <a:normAutofit/>
          </a:bodyPr>
          <a:lstStyle/>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Délai moyen pour un rendez-vous : 3 à 6 semaines</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Certaines CAF ont supprimé l'accueil sans rendez-vous</a:t>
            </a:r>
            <a:endParaRPr lang="en-US" sz="700" dirty="0"/>
          </a:p>
          <a:p>
            <a:pPr algn="l" marL="142240" indent="-142240">
              <a:lnSpc>
                <a:spcPct val="104000"/>
              </a:lnSpc>
              <a:buSzPct val="100000"/>
              <a:buChar char="•"/>
            </a:pPr>
            <a:r>
              <a:rPr lang="en-US" sz="700" dirty="0">
                <a:solidFill>
                  <a:srgbClr val="49495A"/>
                </a:solidFill>
                <a:latin typeface="Open Sans" pitchFamily="34" charset="0"/>
                <a:ea typeface="Open Sans" pitchFamily="34" charset="-122"/>
                <a:cs typeface="Open Sans" pitchFamily="34" charset="-120"/>
              </a:rPr>
              <a:t>Pendant ce délai : droits suspendus, loyer à payer</a:t>
            </a:r>
            <a:endParaRPr lang="en-US" sz="700" dirty="0"/>
          </a:p>
        </p:txBody>
      </p:sp>
      <p:sp>
        <p:nvSpPr>
          <p:cNvPr id="20" name="Text 17"/>
          <p:cNvSpPr/>
          <p:nvPr/>
        </p:nvSpPr>
        <p:spPr>
          <a:xfrm>
            <a:off x="581006" y="5641287"/>
            <a:ext cx="9527236" cy="232835"/>
          </a:xfrm>
          <a:prstGeom prst="rect">
            <a:avLst/>
          </a:prstGeom>
          <a:noFill/>
          <a:ln/>
        </p:spPr>
        <p:txBody>
          <a:bodyPr wrap="square" lIns="0" tIns="0" rIns="0" bIns="0" rtlCol="0" anchor="t">
            <a:normAutofit/>
          </a:bodyPr>
          <a:lstStyle/>
          <a:p>
            <a:pPr algn="l" indent="0" marL="0">
              <a:lnSpc>
                <a:spcPct val="104000"/>
              </a:lnSpc>
              <a:buNone/>
            </a:pPr>
            <a:r>
              <a:rPr lang="en-US" sz="700" b="1" dirty="0">
                <a:solidFill>
                  <a:srgbClr val="49495A"/>
                </a:solidFill>
                <a:latin typeface="Open Sans Bold" pitchFamily="34" charset="0"/>
                <a:ea typeface="Open Sans Bold" pitchFamily="34" charset="-122"/>
                <a:cs typeface="Open Sans Bold" pitchFamily="34" charset="-120"/>
              </a:rPr>
              <a:t>Point pédagogique :</a:t>
            </a:r>
            <a:pPr algn="l" indent="0" marL="0">
              <a:lnSpc>
                <a:spcPct val="104000"/>
              </a:lnSpc>
              <a:buNone/>
            </a:pPr>
            <a:r>
              <a:rPr lang="en-US" sz="700" dirty="0">
                <a:solidFill>
                  <a:srgbClr val="49495A"/>
                </a:solidFill>
                <a:latin typeface="Open Sans" pitchFamily="34" charset="0"/>
                <a:ea typeface="Open Sans" pitchFamily="34" charset="-122"/>
                <a:cs typeface="Open Sans" pitchFamily="34" charset="-120"/>
              </a:rPr>
              <a:t> "Martine n'a pas échoué par manque de volonté. Elle a été confrontée à un système conçu pour des utilisateurs numériquement autonomes. La honte de ne pas y arriver seule l'a empêchée de demander de l'aide à sa fille. Cette honte est le vrai obstacle."</a:t>
            </a:r>
            <a:endParaRPr lang="en-US" sz="700" dirty="0"/>
          </a:p>
        </p:txBody>
      </p:sp>
      <p:sp>
        <p:nvSpPr>
          <p:cNvPr id="21" name="Shape 18"/>
          <p:cNvSpPr/>
          <p:nvPr/>
        </p:nvSpPr>
        <p:spPr>
          <a:xfrm>
            <a:off x="581006" y="5933027"/>
            <a:ext cx="9527236" cy="378835"/>
          </a:xfrm>
          <a:prstGeom prst="roundRect">
            <a:avLst>
              <a:gd name="adj" fmla="val 3690"/>
            </a:avLst>
          </a:prstGeom>
          <a:solidFill>
            <a:srgbClr val="D7D6F5"/>
          </a:solidFill>
          <a:ln/>
        </p:spPr>
      </p:sp>
      <p:pic>
        <p:nvPicPr>
          <p:cNvPr id="22" name="Image 1" descr="preencoded.png">    </p:cNvPr>
          <p:cNvPicPr>
            <a:picLocks noChangeAspect="1"/>
          </p:cNvPicPr>
          <p:nvPr/>
        </p:nvPicPr>
        <p:blipFill>
          <a:blip r:embed="rId2"/>
          <a:stretch>
            <a:fillRect/>
          </a:stretch>
        </p:blipFill>
        <p:spPr>
          <a:xfrm>
            <a:off x="674173" y="6010551"/>
            <a:ext cx="116480" cy="93186"/>
          </a:xfrm>
          <a:prstGeom prst="rect">
            <a:avLst/>
          </a:prstGeom>
        </p:spPr>
      </p:pic>
      <p:sp>
        <p:nvSpPr>
          <p:cNvPr id="23" name="Text 19"/>
          <p:cNvSpPr/>
          <p:nvPr/>
        </p:nvSpPr>
        <p:spPr>
          <a:xfrm>
            <a:off x="883819" y="6008637"/>
            <a:ext cx="9131257" cy="232835"/>
          </a:xfrm>
          <a:prstGeom prst="rect">
            <a:avLst/>
          </a:prstGeom>
          <a:noFill/>
          <a:ln/>
        </p:spPr>
        <p:txBody>
          <a:bodyPr wrap="square" lIns="0" tIns="0" rIns="0" bIns="0" rtlCol="0" anchor="t">
            <a:normAutofit/>
          </a:bodyPr>
          <a:lstStyle/>
          <a:p>
            <a:pPr algn="l" indent="0" marL="0">
              <a:lnSpc>
                <a:spcPct val="104000"/>
              </a:lnSpc>
              <a:buNone/>
            </a:pPr>
            <a:r>
              <a:rPr lang="en-US" sz="700" b="1" dirty="0">
                <a:solidFill>
                  <a:srgbClr val="000000"/>
                </a:solidFill>
                <a:latin typeface="Open Sans Bold" pitchFamily="34" charset="0"/>
                <a:ea typeface="Open Sans Bold" pitchFamily="34" charset="-122"/>
                <a:cs typeface="Open Sans Bold" pitchFamily="34" charset="-120"/>
              </a:rPr>
              <a:t>Encadré conseil débrief final :</a:t>
            </a:r>
            <a:pPr algn="l" indent="0" marL="0">
              <a:lnSpc>
                <a:spcPct val="104000"/>
              </a:lnSpc>
              <a:buNone/>
            </a:pPr>
            <a:r>
              <a:rPr lang="en-US" sz="700" dirty="0">
                <a:solidFill>
                  <a:srgbClr val="000000"/>
                </a:solidFill>
                <a:latin typeface="Open Sans" pitchFamily="34" charset="0"/>
                <a:ea typeface="Open Sans" pitchFamily="34" charset="-122"/>
                <a:cs typeface="Open Sans" pitchFamily="34" charset="-120"/>
              </a:rPr>
              <a:t> "Après avoir révélé les réponses, posez : 'Martine a attendu 10 jours que sa fille rentre plutôt que de lui avouer qu'elle n'avait pas réussi. Elle a payé son loyer avec ses économies. Qu'est-ce que ça dit de notre société quand la honte est plus forte que le besoin d'aide ?'"</a:t>
            </a:r>
            <a:endParaRPr lang="en-US" sz="700" dirty="0"/>
          </a:p>
        </p:txBody>
      </p:sp>
      <p:sp>
        <p:nvSpPr>
          <p:cNvPr id="24" name="Text 20"/>
          <p:cNvSpPr/>
          <p:nvPr/>
        </p:nvSpPr>
        <p:spPr>
          <a:xfrm>
            <a:off x="46540" y="6370767"/>
            <a:ext cx="10061703" cy="93186"/>
          </a:xfrm>
          <a:prstGeom prst="rect">
            <a:avLst/>
          </a:prstGeom>
          <a:noFill/>
          <a:ln/>
        </p:spPr>
        <p:txBody>
          <a:bodyPr wrap="none" lIns="0" tIns="0" rIns="0" bIns="0" rtlCol="0" anchor="t"/>
          <a:lstStyle/>
          <a:p>
            <a:pPr algn="r" indent="0" marL="0">
              <a:lnSpc>
                <a:spcPct val="104000"/>
              </a:lnSpc>
              <a:buNone/>
            </a:pPr>
            <a:r>
              <a:rPr lang="en-US" sz="550" dirty="0">
                <a:solidFill>
                  <a:srgbClr val="49495A"/>
                </a:solidFill>
                <a:latin typeface="Open Sans" pitchFamily="34" charset="0"/>
                <a:ea typeface="Open Sans" pitchFamily="34" charset="-122"/>
                <a:cs typeface="Open Sans" pitchFamily="34" charset="-120"/>
              </a:rPr>
              <a:t>— 11b / 14 —</a:t>
            </a:r>
            <a:endParaRPr lang="en-US" sz="550" dirty="0"/>
          </a:p>
        </p:txBody>
      </p:sp>
      <p:pic>
        <p:nvPicPr>
          <p:cNvPr id="25" name="Image 2" descr="preencoded.png">    </p:cNvPr>
          <p:cNvPicPr>
            <a:picLocks noChangeAspect="1"/>
          </p:cNvPicPr>
          <p:nvPr/>
        </p:nvPicPr>
        <p:blipFill>
          <a:blip r:embed="rId3"/>
          <a:stretch>
            <a:fillRect/>
          </a:stretch>
        </p:blipFill>
        <p:spPr>
          <a:xfrm>
            <a:off x="581006" y="6522858"/>
            <a:ext cx="1153836" cy="38301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81006" y="1659079"/>
            <a:ext cx="4567760" cy="250759"/>
          </a:xfrm>
          <a:prstGeom prst="rect">
            <a:avLst/>
          </a:prstGeom>
          <a:noFill/>
          <a:ln/>
        </p:spPr>
        <p:txBody>
          <a:bodyPr wrap="none" lIns="0" tIns="0" rIns="0" bIns="0" rtlCol="0" anchor="t"/>
          <a:lstStyle/>
          <a:p>
            <a:pPr algn="l" indent="0" marL="0">
              <a:lnSpc>
                <a:spcPct val="104000"/>
              </a:lnSpc>
              <a:buNone/>
            </a:pPr>
            <a:r>
              <a:rPr lang="en-US" sz="1550" dirty="0">
                <a:solidFill>
                  <a:srgbClr val="403CCF"/>
                </a:solidFill>
                <a:latin typeface="Libre Baskerville" pitchFamily="34" charset="0"/>
                <a:ea typeface="Libre Baskerville" pitchFamily="34" charset="-122"/>
                <a:cs typeface="Libre Baskerville" pitchFamily="34" charset="-120"/>
              </a:rPr>
              <a:t>3 chiffres clés à mémoriser :</a:t>
            </a:r>
            <a:endParaRPr lang="en-US" sz="1550" dirty="0"/>
          </a:p>
        </p:txBody>
      </p:sp>
      <p:sp>
        <p:nvSpPr>
          <p:cNvPr id="3" name="Text 1"/>
          <p:cNvSpPr/>
          <p:nvPr/>
        </p:nvSpPr>
        <p:spPr>
          <a:xfrm>
            <a:off x="581006" y="2065322"/>
            <a:ext cx="4567760" cy="1119800"/>
          </a:xfrm>
          <a:prstGeom prst="rect">
            <a:avLst/>
          </a:prstGeom>
          <a:noFill/>
          <a:ln/>
        </p:spPr>
        <p:txBody>
          <a:bodyPr wrap="square" lIns="0" tIns="0" rIns="0" bIns="0" rtlCol="0" anchor="t">
            <a:normAutofit/>
          </a:bodyPr>
          <a:lstStyle/>
          <a:p>
            <a:pPr algn="l" marL="254000" indent="-254000">
              <a:lnSpc>
                <a:spcPct val="131000"/>
              </a:lnSpc>
              <a:buSzPct val="100000"/>
              <a:buChar char="•"/>
            </a:pPr>
            <a:r>
              <a:rPr lang="en-US" sz="1250" dirty="0">
                <a:solidFill>
                  <a:srgbClr val="49495A"/>
                </a:solidFill>
                <a:latin typeface="Open Sans" pitchFamily="34" charset="0"/>
                <a:ea typeface="Open Sans" pitchFamily="34" charset="-122"/>
                <a:cs typeface="Open Sans" pitchFamily="34" charset="-120"/>
              </a:rPr>
              <a:t>1 adulte sur 10 en France est en situation d'illettrisme</a:t>
            </a:r>
            <a:endParaRPr lang="en-US" sz="1250" dirty="0"/>
          </a:p>
          <a:p>
            <a:pPr algn="l" marL="254000" indent="-254000">
              <a:lnSpc>
                <a:spcPct val="131000"/>
              </a:lnSpc>
              <a:buSzPct val="100000"/>
              <a:buChar char="•"/>
            </a:pPr>
            <a:r>
              <a:rPr lang="en-US" sz="1250" dirty="0">
                <a:solidFill>
                  <a:srgbClr val="49495A"/>
                </a:solidFill>
                <a:latin typeface="Open Sans" pitchFamily="34" charset="0"/>
                <a:ea typeface="Open Sans" pitchFamily="34" charset="-122"/>
                <a:cs typeface="Open Sans" pitchFamily="34" charset="-120"/>
              </a:rPr>
              <a:t>2,5 millions de personnes en difficulté avec les chiffres du quotidien</a:t>
            </a:r>
            <a:endParaRPr lang="en-US" sz="1250" dirty="0"/>
          </a:p>
          <a:p>
            <a:pPr algn="l" marL="254000" indent="-254000">
              <a:lnSpc>
                <a:spcPct val="131000"/>
              </a:lnSpc>
              <a:buSzPct val="100000"/>
              <a:buChar char="•"/>
            </a:pPr>
            <a:r>
              <a:rPr lang="en-US" sz="1250" dirty="0">
                <a:solidFill>
                  <a:srgbClr val="49495A"/>
                </a:solidFill>
                <a:latin typeface="Open Sans" pitchFamily="34" charset="0"/>
                <a:ea typeface="Open Sans" pitchFamily="34" charset="-122"/>
                <a:cs typeface="Open Sans" pitchFamily="34" charset="-120"/>
              </a:rPr>
              <a:t>15% des Français sans compétences numériques de base</a:t>
            </a:r>
            <a:endParaRPr lang="en-US" sz="1250" dirty="0"/>
          </a:p>
        </p:txBody>
      </p:sp>
      <p:sp>
        <p:nvSpPr>
          <p:cNvPr id="4" name="Text 2"/>
          <p:cNvSpPr/>
          <p:nvPr/>
        </p:nvSpPr>
        <p:spPr>
          <a:xfrm>
            <a:off x="581006" y="3340607"/>
            <a:ext cx="4567760" cy="250759"/>
          </a:xfrm>
          <a:prstGeom prst="rect">
            <a:avLst/>
          </a:prstGeom>
          <a:noFill/>
          <a:ln/>
        </p:spPr>
        <p:txBody>
          <a:bodyPr wrap="none" lIns="0" tIns="0" rIns="0" bIns="0" rtlCol="0" anchor="t"/>
          <a:lstStyle/>
          <a:p>
            <a:pPr algn="l" indent="0" marL="0">
              <a:lnSpc>
                <a:spcPct val="104000"/>
              </a:lnSpc>
              <a:buNone/>
            </a:pPr>
            <a:r>
              <a:rPr lang="en-US" sz="1550" dirty="0">
                <a:solidFill>
                  <a:srgbClr val="403CCF"/>
                </a:solidFill>
                <a:latin typeface="Libre Baskerville" pitchFamily="34" charset="0"/>
                <a:ea typeface="Libre Baskerville" pitchFamily="34" charset="-122"/>
                <a:cs typeface="Libre Baskerville" pitchFamily="34" charset="-120"/>
              </a:rPr>
              <a:t>3 réflexes à adopter :</a:t>
            </a:r>
            <a:endParaRPr lang="en-US" sz="1550" dirty="0"/>
          </a:p>
        </p:txBody>
      </p:sp>
      <p:sp>
        <p:nvSpPr>
          <p:cNvPr id="5" name="Text 3"/>
          <p:cNvSpPr/>
          <p:nvPr/>
        </p:nvSpPr>
        <p:spPr>
          <a:xfrm>
            <a:off x="581006" y="3746850"/>
            <a:ext cx="5102227" cy="252760"/>
          </a:xfrm>
          <a:prstGeom prst="rect">
            <a:avLst/>
          </a:prstGeom>
          <a:noFill/>
          <a:ln/>
        </p:spPr>
        <p:txBody>
          <a:bodyPr wrap="none" lIns="0" tIns="0" rIns="0" bIns="0" rtlCol="0" anchor="t"/>
          <a:lstStyle/>
          <a:p>
            <a:pPr algn="l" marL="254000" indent="-254000">
              <a:lnSpc>
                <a:spcPct val="131000"/>
              </a:lnSpc>
              <a:buSzPct val="100000"/>
              <a:buChar char="​"/>
            </a:pPr>
            <a:r>
              <a:rPr lang="en-US" sz="1250" dirty="0">
                <a:solidFill>
                  <a:srgbClr val="49495A"/>
                </a:solidFill>
                <a:latin typeface="Open Sans" pitchFamily="34" charset="0"/>
                <a:ea typeface="Open Sans" pitchFamily="34" charset="-122"/>
                <a:cs typeface="Open Sans" pitchFamily="34" charset="-120"/>
              </a:rPr>
              <a:t>Simplifier mon langage écrit et oral</a:t>
            </a:r>
            <a:endParaRPr lang="en-US" sz="1250" dirty="0"/>
          </a:p>
        </p:txBody>
      </p:sp>
      <p:sp>
        <p:nvSpPr>
          <p:cNvPr id="6" name="Shape 4"/>
          <p:cNvSpPr/>
          <p:nvPr/>
        </p:nvSpPr>
        <p:spPr>
          <a:xfrm>
            <a:off x="581006" y="3792877"/>
            <a:ext cx="160497" cy="160531"/>
          </a:xfrm>
          <a:prstGeom prst="roundRect">
            <a:avLst>
              <a:gd name="adj" fmla="val 15001"/>
            </a:avLst>
          </a:prstGeom>
          <a:noFill/>
          <a:ln w="16702">
            <a:solidFill>
              <a:srgbClr val="403CCF"/>
            </a:solidFill>
            <a:prstDash val="solid"/>
          </a:ln>
        </p:spPr>
      </p:sp>
      <p:sp>
        <p:nvSpPr>
          <p:cNvPr id="7" name="Text 5"/>
          <p:cNvSpPr/>
          <p:nvPr/>
        </p:nvSpPr>
        <p:spPr>
          <a:xfrm>
            <a:off x="581006" y="4053990"/>
            <a:ext cx="5102227" cy="252760"/>
          </a:xfrm>
          <a:prstGeom prst="rect">
            <a:avLst/>
          </a:prstGeom>
          <a:noFill/>
          <a:ln/>
        </p:spPr>
        <p:txBody>
          <a:bodyPr wrap="none" lIns="0" tIns="0" rIns="0" bIns="0" rtlCol="0" anchor="t"/>
          <a:lstStyle/>
          <a:p>
            <a:pPr algn="l" marL="254000" indent="-254000">
              <a:lnSpc>
                <a:spcPct val="131000"/>
              </a:lnSpc>
              <a:buSzPct val="100000"/>
              <a:buChar char="​"/>
            </a:pPr>
            <a:r>
              <a:rPr lang="en-US" sz="1250" dirty="0">
                <a:solidFill>
                  <a:srgbClr val="49495A"/>
                </a:solidFill>
                <a:latin typeface="Open Sans" pitchFamily="34" charset="0"/>
                <a:ea typeface="Open Sans" pitchFamily="34" charset="-122"/>
                <a:cs typeface="Open Sans" pitchFamily="34" charset="-120"/>
              </a:rPr>
              <a:t>Ne jamais supposer que "tout le monde comprend"</a:t>
            </a:r>
            <a:endParaRPr lang="en-US" sz="1250" dirty="0"/>
          </a:p>
        </p:txBody>
      </p:sp>
      <p:sp>
        <p:nvSpPr>
          <p:cNvPr id="8" name="Shape 6"/>
          <p:cNvSpPr/>
          <p:nvPr/>
        </p:nvSpPr>
        <p:spPr>
          <a:xfrm>
            <a:off x="581006" y="4100017"/>
            <a:ext cx="160497" cy="160531"/>
          </a:xfrm>
          <a:prstGeom prst="roundRect">
            <a:avLst>
              <a:gd name="adj" fmla="val 15001"/>
            </a:avLst>
          </a:prstGeom>
          <a:noFill/>
          <a:ln w="16702">
            <a:solidFill>
              <a:srgbClr val="403CCF"/>
            </a:solidFill>
            <a:prstDash val="solid"/>
          </a:ln>
        </p:spPr>
      </p:sp>
      <p:sp>
        <p:nvSpPr>
          <p:cNvPr id="9" name="Text 7"/>
          <p:cNvSpPr/>
          <p:nvPr/>
        </p:nvSpPr>
        <p:spPr>
          <a:xfrm>
            <a:off x="581006" y="4361130"/>
            <a:ext cx="5102227" cy="252760"/>
          </a:xfrm>
          <a:prstGeom prst="rect">
            <a:avLst/>
          </a:prstGeom>
          <a:noFill/>
          <a:ln/>
        </p:spPr>
        <p:txBody>
          <a:bodyPr wrap="none" lIns="0" tIns="0" rIns="0" bIns="0" rtlCol="0" anchor="t"/>
          <a:lstStyle/>
          <a:p>
            <a:pPr algn="l" marL="254000" indent="-254000">
              <a:lnSpc>
                <a:spcPct val="131000"/>
              </a:lnSpc>
              <a:buSzPct val="100000"/>
              <a:buChar char="​"/>
            </a:pPr>
            <a:r>
              <a:rPr lang="en-US" sz="1250" dirty="0">
                <a:solidFill>
                  <a:srgbClr val="49495A"/>
                </a:solidFill>
                <a:latin typeface="Open Sans" pitchFamily="34" charset="0"/>
                <a:ea typeface="Open Sans" pitchFamily="34" charset="-122"/>
                <a:cs typeface="Open Sans" pitchFamily="34" charset="-120"/>
              </a:rPr>
              <a:t>Orienter sans stigmatiser vers les bons dispositifs</a:t>
            </a:r>
            <a:endParaRPr lang="en-US" sz="1250" dirty="0"/>
          </a:p>
        </p:txBody>
      </p:sp>
      <p:sp>
        <p:nvSpPr>
          <p:cNvPr id="10" name="Shape 8"/>
          <p:cNvSpPr/>
          <p:nvPr/>
        </p:nvSpPr>
        <p:spPr>
          <a:xfrm>
            <a:off x="581006" y="4407158"/>
            <a:ext cx="160497" cy="160531"/>
          </a:xfrm>
          <a:prstGeom prst="roundRect">
            <a:avLst>
              <a:gd name="adj" fmla="val 15001"/>
            </a:avLst>
          </a:prstGeom>
          <a:noFill/>
          <a:ln w="16702">
            <a:solidFill>
              <a:srgbClr val="403CCF"/>
            </a:solidFill>
            <a:prstDash val="solid"/>
          </a:ln>
        </p:spPr>
      </p:sp>
      <p:sp>
        <p:nvSpPr>
          <p:cNvPr id="11" name="Text 9"/>
          <p:cNvSpPr/>
          <p:nvPr/>
        </p:nvSpPr>
        <p:spPr>
          <a:xfrm>
            <a:off x="5545963" y="1346109"/>
            <a:ext cx="4567760" cy="250759"/>
          </a:xfrm>
          <a:prstGeom prst="rect">
            <a:avLst/>
          </a:prstGeom>
          <a:noFill/>
          <a:ln/>
        </p:spPr>
        <p:txBody>
          <a:bodyPr wrap="none" lIns="0" tIns="0" rIns="0" bIns="0" rtlCol="0" anchor="t"/>
          <a:lstStyle/>
          <a:p>
            <a:pPr algn="l" indent="0" marL="0">
              <a:lnSpc>
                <a:spcPct val="104000"/>
              </a:lnSpc>
              <a:buNone/>
            </a:pPr>
            <a:r>
              <a:rPr lang="en-US" sz="1550" dirty="0">
                <a:solidFill>
                  <a:srgbClr val="403CCF"/>
                </a:solidFill>
                <a:latin typeface="Libre Baskerville" pitchFamily="34" charset="0"/>
                <a:ea typeface="Libre Baskerville" pitchFamily="34" charset="-122"/>
                <a:cs typeface="Libre Baskerville" pitchFamily="34" charset="-120"/>
              </a:rPr>
              <a:t>Où trouver de l'aide ?</a:t>
            </a:r>
            <a:endParaRPr lang="en-US" sz="1550" dirty="0"/>
          </a:p>
        </p:txBody>
      </p:sp>
      <p:sp>
        <p:nvSpPr>
          <p:cNvPr id="12" name="Text 10"/>
          <p:cNvSpPr/>
          <p:nvPr/>
        </p:nvSpPr>
        <p:spPr>
          <a:xfrm>
            <a:off x="5545963" y="1659079"/>
            <a:ext cx="4567760" cy="250759"/>
          </a:xfrm>
          <a:prstGeom prst="rect">
            <a:avLst/>
          </a:prstGeom>
          <a:noFill/>
          <a:ln/>
        </p:spPr>
        <p:txBody>
          <a:bodyPr wrap="none" lIns="0" tIns="0" rIns="0" bIns="0" rtlCol="0" anchor="t"/>
          <a:lstStyle/>
          <a:p>
            <a:pPr algn="l" indent="0" marL="0">
              <a:lnSpc>
                <a:spcPct val="104000"/>
              </a:lnSpc>
              <a:buNone/>
            </a:pPr>
            <a:r>
              <a:rPr lang="en-US" sz="1550" dirty="0">
                <a:solidFill>
                  <a:srgbClr val="403CCF"/>
                </a:solidFill>
                <a:latin typeface="Libre Baskerville" pitchFamily="34" charset="0"/>
                <a:ea typeface="Libre Baskerville" pitchFamily="34" charset="-122"/>
                <a:cs typeface="Libre Baskerville" pitchFamily="34" charset="-120"/>
              </a:rPr>
              <a:t>Ressources nationales :</a:t>
            </a:r>
            <a:endParaRPr lang="en-US" sz="1550" dirty="0"/>
          </a:p>
        </p:txBody>
      </p:sp>
      <p:sp>
        <p:nvSpPr>
          <p:cNvPr id="13" name="Text 11"/>
          <p:cNvSpPr/>
          <p:nvPr/>
        </p:nvSpPr>
        <p:spPr>
          <a:xfrm>
            <a:off x="5545963" y="2065322"/>
            <a:ext cx="4567760" cy="1734081"/>
          </a:xfrm>
          <a:prstGeom prst="rect">
            <a:avLst/>
          </a:prstGeom>
          <a:noFill/>
          <a:ln/>
        </p:spPr>
        <p:txBody>
          <a:bodyPr wrap="square" lIns="0" tIns="0" rIns="0" bIns="0" rtlCol="0" anchor="t">
            <a:normAutofit/>
          </a:bodyPr>
          <a:lstStyle/>
          <a:p>
            <a:pPr algn="l" marL="254000" indent="-254000">
              <a:lnSpc>
                <a:spcPct val="131000"/>
              </a:lnSpc>
              <a:buSzPct val="100000"/>
              <a:buChar char="•"/>
            </a:pPr>
            <a:r>
              <a:rPr lang="en-US" sz="1250" b="1" u="sng" dirty="0">
                <a:solidFill>
                  <a:srgbClr val="403CCF"/>
                </a:solidFill>
                <a:latin typeface="Open Sans Bold" pitchFamily="34" charset="0"/>
                <a:ea typeface="Open Sans Bold" pitchFamily="34" charset="-122"/>
                <a:cs typeface="Open Sans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ANLCI : anlci.gouv.fr</a:t>
            </a:r>
            <a:endParaRPr lang="en-US" sz="1250" dirty="0"/>
          </a:p>
          <a:p>
            <a:pPr algn="l" marL="254000" indent="-254000">
              <a:lnSpc>
                <a:spcPct val="131000"/>
              </a:lnSpc>
              <a:buSzPct val="100000"/>
              <a:buChar char="•"/>
            </a:pPr>
            <a:r>
              <a:rPr lang="en-US" sz="1250" b="1" u="sng" dirty="0">
                <a:solidFill>
                  <a:srgbClr val="403CCF"/>
                </a:solidFill>
                <a:latin typeface="Open Sans Bold" pitchFamily="34" charset="0"/>
                <a:ea typeface="Open Sans Bold" pitchFamily="34" charset="-122"/>
                <a:cs typeface="Open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Conseillers numériques France Services : conseiller-numerique.gouv.fr</a:t>
            </a:r>
            <a:endParaRPr lang="en-US" sz="1250" dirty="0"/>
          </a:p>
          <a:p>
            <a:pPr algn="l" marL="254000" indent="-254000">
              <a:lnSpc>
                <a:spcPct val="131000"/>
              </a:lnSpc>
              <a:buSzPct val="100000"/>
              <a:buChar char="•"/>
            </a:pPr>
            <a:r>
              <a:rPr lang="en-US" sz="1250" b="1" u="sng" dirty="0">
                <a:solidFill>
                  <a:srgbClr val="403CCF"/>
                </a:solidFill>
                <a:latin typeface="Open Sans Bold" pitchFamily="34" charset="0"/>
                <a:ea typeface="Open Sans Bold" pitchFamily="34" charset="-122"/>
                <a:cs typeface="Open Sans 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Lire et Écrire : lire-et-ecrire.fr</a:t>
            </a:r>
            <a:endParaRPr lang="en-US" sz="1250" dirty="0"/>
          </a:p>
          <a:p>
            <a:pPr algn="l" marL="254000" indent="-254000">
              <a:lnSpc>
                <a:spcPct val="131000"/>
              </a:lnSpc>
              <a:buSzPct val="100000"/>
              <a:buChar char="•"/>
            </a:pPr>
            <a:r>
              <a:rPr lang="en-US" sz="1250" b="1" u="sng" dirty="0">
                <a:solidFill>
                  <a:srgbClr val="403CCF"/>
                </a:solidFill>
                <a:latin typeface="Open Sans Bold" pitchFamily="34" charset="0"/>
                <a:ea typeface="Open Sans Bold" pitchFamily="34" charset="-122"/>
                <a:cs typeface="Open Sans Bold" pitchFamily="34" charset="-120"/>
                <a:hlinkClick r:id="rId4" invalidUrl="" action="" tgtFrame="" tooltip="" history="1" highlightClick="0" endSnd="0">
                  <a:extLst>
                    <a:ext uri="{A12FA001-AC4F-418D-AE19-62706E023703}">
                      <ahyp:hlinkClr xmlns:ahyp="http://schemas.microsoft.com/office/drawing/2018/hyperlinkcolor" val="tx"/>
                    </a:ext>
                  </a:extLst>
                </a:hlinkClick>
              </a:rPr>
              <a:t>France Services : france-services.gouv.fr</a:t>
            </a:r>
            <a:endParaRPr lang="en-US" sz="1250" dirty="0"/>
          </a:p>
          <a:p>
            <a:pPr algn="l" marL="254000" indent="-254000">
              <a:lnSpc>
                <a:spcPct val="131000"/>
              </a:lnSpc>
              <a:buSzPct val="100000"/>
              <a:buChar char="•"/>
            </a:pPr>
            <a:r>
              <a:rPr lang="en-US" sz="1250" b="1" u="sng" dirty="0">
                <a:solidFill>
                  <a:srgbClr val="403CCF"/>
                </a:solidFill>
                <a:latin typeface="Open Sans Bold" pitchFamily="34" charset="0"/>
                <a:ea typeface="Open Sans Bold" pitchFamily="34" charset="-122"/>
                <a:cs typeface="Open Sans Bold" pitchFamily="34" charset="-120"/>
                <a:hlinkClick r:id="rId5" invalidUrl="" action="" tgtFrame="" tooltip="" history="1" highlightClick="0" endSnd="0">
                  <a:extLst>
                    <a:ext uri="{A12FA001-AC4F-418D-AE19-62706E023703}">
                      <ahyp:hlinkClr xmlns:ahyp="http://schemas.microsoft.com/office/drawing/2018/hyperlinkcolor" val="tx"/>
                    </a:ext>
                  </a:extLst>
                </a:hlinkClick>
              </a:rPr>
              <a:t>Pass numérique : pass.numerique.gouv.fr</a:t>
            </a:r>
            <a:endParaRPr lang="en-US" sz="1250" dirty="0"/>
          </a:p>
        </p:txBody>
      </p:sp>
      <p:sp>
        <p:nvSpPr>
          <p:cNvPr id="14" name="Shape 12"/>
          <p:cNvSpPr/>
          <p:nvPr/>
        </p:nvSpPr>
        <p:spPr>
          <a:xfrm>
            <a:off x="581006" y="4843157"/>
            <a:ext cx="9527236" cy="628376"/>
          </a:xfrm>
          <a:prstGeom prst="roundRect">
            <a:avLst>
              <a:gd name="adj" fmla="val 3832"/>
            </a:avLst>
          </a:prstGeom>
          <a:solidFill>
            <a:srgbClr val="D7D6F5"/>
          </a:solidFill>
          <a:ln/>
        </p:spPr>
      </p:sp>
      <p:pic>
        <p:nvPicPr>
          <p:cNvPr id="15" name="Image 0" descr="preencoded.png">    </p:cNvPr>
          <p:cNvPicPr>
            <a:picLocks noChangeAspect="1"/>
          </p:cNvPicPr>
          <p:nvPr/>
        </p:nvPicPr>
        <p:blipFill>
          <a:blip r:embed="rId6"/>
          <a:stretch>
            <a:fillRect/>
          </a:stretch>
        </p:blipFill>
        <p:spPr>
          <a:xfrm>
            <a:off x="741503" y="5065290"/>
            <a:ext cx="200599" cy="160531"/>
          </a:xfrm>
          <a:prstGeom prst="rect">
            <a:avLst/>
          </a:prstGeom>
        </p:spPr>
      </p:pic>
      <p:sp>
        <p:nvSpPr>
          <p:cNvPr id="16" name="Text 13"/>
          <p:cNvSpPr/>
          <p:nvPr/>
        </p:nvSpPr>
        <p:spPr>
          <a:xfrm>
            <a:off x="1102599" y="5038753"/>
            <a:ext cx="9379614" cy="252760"/>
          </a:xfrm>
          <a:prstGeom prst="rect">
            <a:avLst/>
          </a:prstGeom>
          <a:noFill/>
          <a:ln/>
        </p:spPr>
        <p:txBody>
          <a:bodyPr wrap="none" lIns="0" tIns="0" rIns="0" bIns="0" rtlCol="0" anchor="t"/>
          <a:lstStyle/>
          <a:p>
            <a:pPr algn="l" indent="0" marL="0">
              <a:lnSpc>
                <a:spcPct val="131000"/>
              </a:lnSpc>
              <a:buNone/>
            </a:pPr>
            <a:r>
              <a:rPr lang="en-US" sz="1250" dirty="0">
                <a:solidFill>
                  <a:srgbClr val="000000"/>
                </a:solidFill>
                <a:latin typeface="Open Sans" pitchFamily="34" charset="0"/>
                <a:ea typeface="Open Sans" pitchFamily="34" charset="-122"/>
                <a:cs typeface="Open Sans" pitchFamily="34" charset="-120"/>
              </a:rPr>
              <a:t>L'inclusio commence par un regard bienveillant.</a:t>
            </a:r>
            <a:endParaRPr lang="en-US" sz="1250" dirty="0"/>
          </a:p>
        </p:txBody>
      </p:sp>
      <p:sp>
        <p:nvSpPr>
          <p:cNvPr id="17" name="Text 14"/>
          <p:cNvSpPr/>
          <p:nvPr/>
        </p:nvSpPr>
        <p:spPr>
          <a:xfrm>
            <a:off x="46540" y="5646421"/>
            <a:ext cx="10061703" cy="202208"/>
          </a:xfrm>
          <a:prstGeom prst="rect">
            <a:avLst/>
          </a:prstGeom>
          <a:noFill/>
          <a:ln/>
        </p:spPr>
        <p:txBody>
          <a:bodyPr wrap="none" lIns="0" tIns="0" rIns="0" bIns="0" rtlCol="0" anchor="t"/>
          <a:lstStyle/>
          <a:p>
            <a:pPr algn="r" indent="0" marL="0">
              <a:lnSpc>
                <a:spcPct val="131000"/>
              </a:lnSpc>
              <a:buNone/>
            </a:pPr>
            <a:r>
              <a:rPr lang="en-US" sz="1000" dirty="0">
                <a:solidFill>
                  <a:srgbClr val="49495A"/>
                </a:solidFill>
                <a:latin typeface="Open Sans" pitchFamily="34" charset="0"/>
                <a:ea typeface="Open Sans" pitchFamily="34" charset="-122"/>
                <a:cs typeface="Open Sans" pitchFamily="34" charset="-120"/>
              </a:rPr>
              <a:t>— 12 / 14 —</a:t>
            </a:r>
            <a:endParaRPr lang="en-US" sz="1000" dirty="0"/>
          </a:p>
        </p:txBody>
      </p:sp>
      <p:pic>
        <p:nvPicPr>
          <p:cNvPr id="18" name="Image 1" descr="preencoded.png">    </p:cNvPr>
          <p:cNvPicPr>
            <a:picLocks noChangeAspect="1"/>
          </p:cNvPicPr>
          <p:nvPr/>
        </p:nvPicPr>
        <p:blipFill>
          <a:blip r:embed="rId7"/>
          <a:stretch>
            <a:fillRect/>
          </a:stretch>
        </p:blipFill>
        <p:spPr>
          <a:xfrm>
            <a:off x="581006" y="6023516"/>
            <a:ext cx="2114641" cy="70198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81006" y="455664"/>
            <a:ext cx="1317551" cy="125814"/>
          </a:xfrm>
          <a:prstGeom prst="roundRect">
            <a:avLst>
              <a:gd name="adj" fmla="val 7902"/>
            </a:avLst>
          </a:prstGeom>
          <a:solidFill>
            <a:srgbClr val="D7D6F5"/>
          </a:solidFill>
          <a:ln/>
        </p:spPr>
      </p:sp>
      <p:sp>
        <p:nvSpPr>
          <p:cNvPr id="3" name="Text 1"/>
          <p:cNvSpPr/>
          <p:nvPr/>
        </p:nvSpPr>
        <p:spPr>
          <a:xfrm>
            <a:off x="630678" y="480461"/>
            <a:ext cx="1752675" cy="76219"/>
          </a:xfrm>
          <a:prstGeom prst="rect">
            <a:avLst/>
          </a:prstGeom>
          <a:noFill/>
          <a:ln/>
        </p:spPr>
        <p:txBody>
          <a:bodyPr wrap="none" lIns="0" tIns="0" rIns="0" bIns="0" rtlCol="0" anchor="t"/>
          <a:lstStyle/>
          <a:p>
            <a:pPr algn="l" indent="0" marL="0">
              <a:lnSpc>
                <a:spcPct val="96000"/>
              </a:lnSpc>
              <a:buNone/>
            </a:pPr>
            <a:r>
              <a:rPr lang="en-US" sz="500" dirty="0">
                <a:solidFill>
                  <a:srgbClr val="49495A"/>
                </a:solidFill>
                <a:latin typeface="Open Sans" pitchFamily="34" charset="0"/>
                <a:ea typeface="Open Sans" pitchFamily="34" charset="-122"/>
                <a:cs typeface="Open Sans" pitchFamily="34" charset="-120"/>
              </a:rPr>
              <a:t>13 — QUIZ DE CLÔTURE | PARTICIPANT</a:t>
            </a:r>
            <a:endParaRPr lang="en-US" sz="500" dirty="0"/>
          </a:p>
        </p:txBody>
      </p:sp>
      <p:sp>
        <p:nvSpPr>
          <p:cNvPr id="4" name="Text 2"/>
          <p:cNvSpPr/>
          <p:nvPr/>
        </p:nvSpPr>
        <p:spPr>
          <a:xfrm>
            <a:off x="581006" y="598010"/>
            <a:ext cx="9527236" cy="258937"/>
          </a:xfrm>
          <a:prstGeom prst="rect">
            <a:avLst/>
          </a:prstGeom>
          <a:noFill/>
          <a:ln/>
        </p:spPr>
        <p:txBody>
          <a:bodyPr wrap="none" lIns="0" tIns="0" rIns="0" bIns="0" rtlCol="0" anchor="t"/>
          <a:lstStyle/>
          <a:p>
            <a:pPr algn="l" indent="0" marL="0">
              <a:lnSpc>
                <a:spcPct val="104000"/>
              </a:lnSpc>
              <a:buNone/>
            </a:pPr>
            <a:r>
              <a:rPr lang="en-US" sz="1600" dirty="0">
                <a:solidFill>
                  <a:srgbClr val="403CCF"/>
                </a:solidFill>
                <a:latin typeface="Libre Baskerville" pitchFamily="34" charset="0"/>
                <a:ea typeface="Libre Baskerville" pitchFamily="34" charset="-122"/>
                <a:cs typeface="Libre Baskerville" pitchFamily="34" charset="-120"/>
              </a:rPr>
              <a:t>Quiz — Illettrisme, Innumérisme &amp; Illectronisme</a:t>
            </a:r>
            <a:endParaRPr lang="en-US" sz="1600" dirty="0"/>
          </a:p>
        </p:txBody>
      </p:sp>
      <p:sp>
        <p:nvSpPr>
          <p:cNvPr id="5" name="Text 3"/>
          <p:cNvSpPr/>
          <p:nvPr/>
        </p:nvSpPr>
        <p:spPr>
          <a:xfrm>
            <a:off x="581006" y="1064985"/>
            <a:ext cx="9527236" cy="344641"/>
          </a:xfrm>
          <a:prstGeom prst="rect">
            <a:avLst/>
          </a:prstGeom>
          <a:noFill/>
          <a:ln/>
        </p:spPr>
        <p:txBody>
          <a:bodyPr wrap="square" lIns="0" tIns="0" rIns="0" bIns="0" rtlCol="0" anchor="t"/>
          <a:lstStyle/>
          <a:p>
            <a:pPr algn="l" indent="0" marL="0">
              <a:lnSpc>
                <a:spcPct val="100000"/>
              </a:lnSpc>
              <a:spcAft>
                <a:spcPts val="350"/>
              </a:spcAft>
              <a:buNone/>
            </a:pPr>
            <a:r>
              <a:rPr lang="en-US" sz="650" dirty="0">
                <a:solidFill>
                  <a:srgbClr val="49495A"/>
                </a:solidFill>
                <a:latin typeface="Open Sans" pitchFamily="34" charset="0"/>
                <a:ea typeface="Open Sans" pitchFamily="34" charset="-122"/>
                <a:cs typeface="Open Sans" pitchFamily="34" charset="-120"/>
              </a:rPr>
              <a:t>.</a:t>
            </a:r>
            <a:endParaRPr lang="en-US" sz="650" dirty="0"/>
          </a:p>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1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"En France, combien d'adultes de 18 à 64 ans sont en situation d'illettrisme ?"</a:t>
            </a:r>
            <a:endParaRPr lang="en-US" sz="650" dirty="0"/>
          </a:p>
        </p:txBody>
      </p:sp>
      <p:sp>
        <p:nvSpPr>
          <p:cNvPr id="6" name="Text 4"/>
          <p:cNvSpPr/>
          <p:nvPr/>
        </p:nvSpPr>
        <p:spPr>
          <a:xfrm>
            <a:off x="581006" y="1456175"/>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Environ 500 000</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Environ 1,5 million</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Environ 5 millions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Environ 10 millions</a:t>
            </a:r>
            <a:endParaRPr lang="en-US" sz="650" dirty="0"/>
          </a:p>
        </p:txBody>
      </p:sp>
      <p:sp>
        <p:nvSpPr>
          <p:cNvPr id="7" name="Text 5"/>
          <p:cNvSpPr/>
          <p:nvPr/>
        </p:nvSpPr>
        <p:spPr>
          <a:xfrm>
            <a:off x="581006" y="1943510"/>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2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"L'illettrisme concerne des personnes qui..."</a:t>
            </a:r>
            <a:endParaRPr lang="en-US" sz="650" dirty="0"/>
          </a:p>
        </p:txBody>
      </p:sp>
      <p:sp>
        <p:nvSpPr>
          <p:cNvPr id="8" name="Text 6"/>
          <p:cNvSpPr/>
          <p:nvPr/>
        </p:nvSpPr>
        <p:spPr>
          <a:xfrm>
            <a:off x="581006" y="2188787"/>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N'ont jamais été scolarisées en France</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Ont été scolarisées en France mais ne maîtrisent plus la lecture et l'écriture</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Sont d'origine étrangère et ne parlent pas français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Ont des troubles cognitifs diagnostiqués</a:t>
            </a:r>
            <a:endParaRPr lang="en-US" sz="650" dirty="0"/>
          </a:p>
        </p:txBody>
      </p:sp>
      <p:sp>
        <p:nvSpPr>
          <p:cNvPr id="9" name="Text 7"/>
          <p:cNvSpPr/>
          <p:nvPr/>
        </p:nvSpPr>
        <p:spPr>
          <a:xfrm>
            <a:off x="581006" y="2676122"/>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3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"Qu'est-ce que l'innumérisme ?"</a:t>
            </a:r>
            <a:endParaRPr lang="en-US" sz="650" dirty="0"/>
          </a:p>
        </p:txBody>
      </p:sp>
      <p:sp>
        <p:nvSpPr>
          <p:cNvPr id="10" name="Text 8"/>
          <p:cNvSpPr/>
          <p:nvPr/>
        </p:nvSpPr>
        <p:spPr>
          <a:xfrm>
            <a:off x="581006" y="2921399"/>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La peur des chiffres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L'incapacité à utiliser internet</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L'incapacité à réaliser des calculs et raisonnements mathématiques du quotidien</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Une forme de dyslexie liée aux chiffres</a:t>
            </a:r>
            <a:endParaRPr lang="en-US" sz="650" dirty="0"/>
          </a:p>
        </p:txBody>
      </p:sp>
      <p:sp>
        <p:nvSpPr>
          <p:cNvPr id="11" name="Text 9"/>
          <p:cNvSpPr/>
          <p:nvPr/>
        </p:nvSpPr>
        <p:spPr>
          <a:xfrm>
            <a:off x="581006" y="3408734"/>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4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"Combien de Français sont en situation d'illectronisme ?"</a:t>
            </a:r>
            <a:endParaRPr lang="en-US" sz="650" dirty="0"/>
          </a:p>
        </p:txBody>
      </p:sp>
      <p:sp>
        <p:nvSpPr>
          <p:cNvPr id="12" name="Text 10"/>
          <p:cNvSpPr/>
          <p:nvPr/>
        </p:nvSpPr>
        <p:spPr>
          <a:xfrm>
            <a:off x="581006" y="3654012"/>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2 millions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5 millions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13 millions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20 millions</a:t>
            </a:r>
            <a:endParaRPr lang="en-US" sz="650" dirty="0"/>
          </a:p>
        </p:txBody>
      </p:sp>
      <p:sp>
        <p:nvSpPr>
          <p:cNvPr id="13" name="Text 11"/>
          <p:cNvSpPr/>
          <p:nvPr/>
        </p:nvSpPr>
        <p:spPr>
          <a:xfrm>
            <a:off x="581006" y="4141346"/>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5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"Parmi les personnes en forte difficulté avec les compétences de base, quelle proportion cumule illettrisme ET innumérisme ?"</a:t>
            </a:r>
            <a:endParaRPr lang="en-US" sz="650" dirty="0"/>
          </a:p>
        </p:txBody>
      </p:sp>
      <p:sp>
        <p:nvSpPr>
          <p:cNvPr id="14" name="Text 12"/>
          <p:cNvSpPr/>
          <p:nvPr/>
        </p:nvSpPr>
        <p:spPr>
          <a:xfrm>
            <a:off x="581006" y="4386624"/>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10%</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26%</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50%</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75%</a:t>
            </a:r>
            <a:endParaRPr lang="en-US" sz="650" dirty="0"/>
          </a:p>
        </p:txBody>
      </p:sp>
      <p:sp>
        <p:nvSpPr>
          <p:cNvPr id="15" name="Text 13"/>
          <p:cNvSpPr/>
          <p:nvPr/>
        </p:nvSpPr>
        <p:spPr>
          <a:xfrm>
            <a:off x="581006" y="4873959"/>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6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"Parmi les demandeurs d'emploi, quelle proportion est en forte difficulté avec les compétences de base ?"</a:t>
            </a:r>
            <a:endParaRPr lang="en-US" sz="650" dirty="0"/>
          </a:p>
        </p:txBody>
      </p:sp>
      <p:sp>
        <p:nvSpPr>
          <p:cNvPr id="16" name="Text 14"/>
          <p:cNvSpPr/>
          <p:nvPr/>
        </p:nvSpPr>
        <p:spPr>
          <a:xfrm>
            <a:off x="581006" y="5119236"/>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5%</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10%</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18%</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35%</a:t>
            </a:r>
            <a:endParaRPr lang="en-US" sz="650" dirty="0"/>
          </a:p>
        </p:txBody>
      </p:sp>
      <p:sp>
        <p:nvSpPr>
          <p:cNvPr id="17" name="Text 15"/>
          <p:cNvSpPr/>
          <p:nvPr/>
        </p:nvSpPr>
        <p:spPr>
          <a:xfrm>
            <a:off x="581006" y="5606571"/>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7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"Quelle est la principale raison pour laquelle les personnes en situation d'illettrisme ne demandent pas d'aide ?"</a:t>
            </a:r>
            <a:endParaRPr lang="en-US" sz="650" dirty="0"/>
          </a:p>
        </p:txBody>
      </p:sp>
      <p:sp>
        <p:nvSpPr>
          <p:cNvPr id="18" name="Text 16"/>
          <p:cNvSpPr/>
          <p:nvPr/>
        </p:nvSpPr>
        <p:spPr>
          <a:xfrm>
            <a:off x="581006" y="5851848"/>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Elles ne savent pas que des aides existent</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La honte et la peur du jugement</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Les structures d'aide sont trop éloignées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Les formations coûtent trop cher</a:t>
            </a:r>
            <a:endParaRPr lang="en-US" sz="650" dirty="0"/>
          </a:p>
        </p:txBody>
      </p:sp>
      <p:sp>
        <p:nvSpPr>
          <p:cNvPr id="19" name="Text 17"/>
          <p:cNvSpPr/>
          <p:nvPr/>
        </p:nvSpPr>
        <p:spPr>
          <a:xfrm>
            <a:off x="581006" y="6339183"/>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8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"Dans le Val-de-Marne, quel est le taux de personnes de 18-64 ans peu ou pas diplômées ?"</a:t>
            </a:r>
            <a:endParaRPr lang="en-US" sz="650" dirty="0"/>
          </a:p>
        </p:txBody>
      </p:sp>
      <p:sp>
        <p:nvSpPr>
          <p:cNvPr id="20" name="Text 18"/>
          <p:cNvSpPr/>
          <p:nvPr/>
        </p:nvSpPr>
        <p:spPr>
          <a:xfrm>
            <a:off x="581006" y="6584460"/>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15,2%</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22,8%</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30,2%</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42,5%</a:t>
            </a:r>
            <a:endParaRPr lang="en-US" sz="650" dirty="0"/>
          </a:p>
        </p:txBody>
      </p:sp>
      <p:sp>
        <p:nvSpPr>
          <p:cNvPr id="21" name="Text 19"/>
          <p:cNvSpPr/>
          <p:nvPr/>
        </p:nvSpPr>
        <p:spPr>
          <a:xfrm>
            <a:off x="581006" y="7071795"/>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9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"En France, parmi les personnes en situation d'illettrisme, quelle est la proportion de femmes ?"</a:t>
            </a:r>
            <a:endParaRPr lang="en-US" sz="650" dirty="0"/>
          </a:p>
        </p:txBody>
      </p:sp>
      <p:sp>
        <p:nvSpPr>
          <p:cNvPr id="22" name="Text 20"/>
          <p:cNvSpPr/>
          <p:nvPr/>
        </p:nvSpPr>
        <p:spPr>
          <a:xfrm>
            <a:off x="581006" y="7317072"/>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Moins de 20%</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Environ 38%</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Environ 50%</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Plus de 60%</a:t>
            </a:r>
            <a:endParaRPr lang="en-US" sz="650" dirty="0"/>
          </a:p>
        </p:txBody>
      </p:sp>
      <p:sp>
        <p:nvSpPr>
          <p:cNvPr id="23" name="Text 21"/>
          <p:cNvSpPr/>
          <p:nvPr/>
        </p:nvSpPr>
        <p:spPr>
          <a:xfrm>
            <a:off x="581006" y="7804407"/>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10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"Quelle tranche d'âge présente les difficultés les plus prononcées avec les compétences de base ?"</a:t>
            </a:r>
            <a:endParaRPr lang="en-US" sz="650" dirty="0"/>
          </a:p>
        </p:txBody>
      </p:sp>
      <p:sp>
        <p:nvSpPr>
          <p:cNvPr id="24" name="Text 22"/>
          <p:cNvSpPr/>
          <p:nvPr/>
        </p:nvSpPr>
        <p:spPr>
          <a:xfrm>
            <a:off x="581006" y="8049684"/>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18-29 ans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30-49 ans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50-64 ans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Les difficultés sont identiques dans toutes les tranches d'âge</a:t>
            </a:r>
            <a:endParaRPr lang="en-US" sz="650" dirty="0"/>
          </a:p>
        </p:txBody>
      </p:sp>
      <p:sp>
        <p:nvSpPr>
          <p:cNvPr id="25" name="Text 23"/>
          <p:cNvSpPr/>
          <p:nvPr/>
        </p:nvSpPr>
        <p:spPr>
          <a:xfrm>
            <a:off x="581006" y="8537019"/>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11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"Qu'est-ce que France Connect ?"</a:t>
            </a:r>
            <a:endParaRPr lang="en-US" sz="650" dirty="0"/>
          </a:p>
        </p:txBody>
      </p:sp>
      <p:sp>
        <p:nvSpPr>
          <p:cNvPr id="26" name="Text 24"/>
          <p:cNvSpPr/>
          <p:nvPr/>
        </p:nvSpPr>
        <p:spPr>
          <a:xfrm>
            <a:off x="581006" y="8782296"/>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Un réseau social pour les demandeurs d'emploi</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Un système d'authentification unique pour accéder aux services publics en ligne</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Une application de traduction pour les personnes non francophones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Un programme de formation au numérique</a:t>
            </a:r>
            <a:endParaRPr lang="en-US" sz="650" dirty="0"/>
          </a:p>
        </p:txBody>
      </p:sp>
      <p:sp>
        <p:nvSpPr>
          <p:cNvPr id="27" name="Text 25"/>
          <p:cNvSpPr/>
          <p:nvPr/>
        </p:nvSpPr>
        <p:spPr>
          <a:xfrm>
            <a:off x="581006" y="9269631"/>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12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"Lors de la simulation CAF, quel est le principal obstacle rencontré par Martine ?"</a:t>
            </a:r>
            <a:endParaRPr lang="en-US" sz="650" dirty="0"/>
          </a:p>
        </p:txBody>
      </p:sp>
      <p:sp>
        <p:nvSpPr>
          <p:cNvPr id="28" name="Text 26"/>
          <p:cNvSpPr/>
          <p:nvPr/>
        </p:nvSpPr>
        <p:spPr>
          <a:xfrm>
            <a:off x="581006" y="9514908"/>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Le site caf.fr est trop lent</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Elle ne dispose pas d'une connexion internet</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La cascade d'obstacles numériques (faux sites, mot de passe, session expirée, PDF)</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La CAF a fermé son agence locale</a:t>
            </a:r>
            <a:endParaRPr lang="en-US" sz="650" dirty="0"/>
          </a:p>
        </p:txBody>
      </p:sp>
      <p:sp>
        <p:nvSpPr>
          <p:cNvPr id="29" name="Text 27"/>
          <p:cNvSpPr/>
          <p:nvPr/>
        </p:nvSpPr>
        <p:spPr>
          <a:xfrm>
            <a:off x="581006" y="10002243"/>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13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"Dans la Station 2, pourquoi l'objectif est-il que personne ne finisse les 5 défis en 4 minutes ?"</a:t>
            </a:r>
            <a:endParaRPr lang="en-US" sz="650" dirty="0"/>
          </a:p>
        </p:txBody>
      </p:sp>
      <p:sp>
        <p:nvSpPr>
          <p:cNvPr id="30" name="Text 28"/>
          <p:cNvSpPr/>
          <p:nvPr/>
        </p:nvSpPr>
        <p:spPr>
          <a:xfrm>
            <a:off x="581006" y="10247520"/>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Pour montrer que les participants ne sont pas bons en maths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Pour faire ressentir la pression et la frustration vécues quotidiennement par les personnes en difficulté</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Pour comparer les performances entre participants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Pour sélectionner les meilleurs participants</a:t>
            </a:r>
            <a:endParaRPr lang="en-US" sz="650" dirty="0"/>
          </a:p>
        </p:txBody>
      </p:sp>
      <p:sp>
        <p:nvSpPr>
          <p:cNvPr id="31" name="Text 29"/>
          <p:cNvSpPr/>
          <p:nvPr/>
        </p:nvSpPr>
        <p:spPr>
          <a:xfrm>
            <a:off x="581006" y="10734855"/>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14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"Quelle est la bonne attitude face à une personne que vous suspectez d'être en situation d'illettrisme ?"</a:t>
            </a:r>
            <a:endParaRPr lang="en-US" sz="650" dirty="0"/>
          </a:p>
        </p:txBody>
      </p:sp>
      <p:sp>
        <p:nvSpPr>
          <p:cNvPr id="32" name="Text 30"/>
          <p:cNvSpPr/>
          <p:nvPr/>
        </p:nvSpPr>
        <p:spPr>
          <a:xfrm>
            <a:off x="581006" y="10980132"/>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Lui proposer directement une formation en lecture</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En parler à ses collègues pour qu'ils l'aident</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Adapter votre communication, créer un lien de confiance et orienter vers les bons dispositifs sans stigmatiser</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Ignorer la situation pour ne pas la mettre mal à l'aise</a:t>
            </a:r>
            <a:endParaRPr lang="en-US" sz="650" dirty="0"/>
          </a:p>
        </p:txBody>
      </p:sp>
      <p:sp>
        <p:nvSpPr>
          <p:cNvPr id="33" name="Text 31"/>
          <p:cNvSpPr/>
          <p:nvPr/>
        </p:nvSpPr>
        <p:spPr>
          <a:xfrm>
            <a:off x="581006" y="11467467"/>
            <a:ext cx="9527236" cy="198728"/>
          </a:xfrm>
          <a:prstGeom prst="rect">
            <a:avLst/>
          </a:prstGeom>
          <a:noFill/>
          <a:ln/>
        </p:spPr>
        <p:txBody>
          <a:bodyPr wrap="square" lIns="0" tIns="0" rIns="0" bIns="0" rtlCol="0" anchor="t">
            <a:normAutofit/>
          </a:bodyPr>
          <a:lstStyle/>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Question 15 :</a:t>
            </a:r>
            <a:endParaRPr lang="en-US" sz="650" dirty="0"/>
          </a:p>
          <a:p>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"Parmi ces ressources, laquelle est proposée par l'ANLCI pour sensibiliser au quotidien ?"</a:t>
            </a:r>
            <a:endParaRPr lang="en-US" sz="650" dirty="0"/>
          </a:p>
        </p:txBody>
      </p:sp>
      <p:sp>
        <p:nvSpPr>
          <p:cNvPr id="34" name="Text 32"/>
          <p:cNvSpPr/>
          <p:nvPr/>
        </p:nvSpPr>
        <p:spPr>
          <a:xfrm>
            <a:off x="581006" y="11712744"/>
            <a:ext cx="9527236" cy="440785"/>
          </a:xfrm>
          <a:prstGeom prst="rect">
            <a:avLst/>
          </a:prstGeom>
          <a:noFill/>
          <a:ln/>
        </p:spPr>
        <p:txBody>
          <a:bodyPr wrap="square" lIns="0" tIns="0" rIns="0" bIns="0" rtlCol="0" anchor="t">
            <a:normAutofit/>
          </a:bodyPr>
          <a:lstStyle/>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A. Le jeu 'En parler, c'est avancer' (avec Banque de France EDUCFI)</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B. L'application 'Lire Plus'</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C. Le programme 'Zéro Illettrisme 2030'</a:t>
            </a:r>
            <a:endParaRPr lang="en-US" sz="650" dirty="0"/>
          </a:p>
          <a:p>
            <a:pPr algn="l" marL="132080" indent="-132080">
              <a:lnSpc>
                <a:spcPct val="100000"/>
              </a:lnSpc>
              <a:buSzPct val="100000"/>
              <a:buChar char="•"/>
            </a:pPr>
            <a:r>
              <a:rPr lang="en-US" sz="650" dirty="0">
                <a:solidFill>
                  <a:srgbClr val="49495A"/>
                </a:solidFill>
                <a:latin typeface="Open Sans" pitchFamily="34" charset="0"/>
                <a:ea typeface="Open Sans" pitchFamily="34" charset="-122"/>
                <a:cs typeface="Open Sans" pitchFamily="34" charset="-120"/>
              </a:rPr>
              <a:t>☐ D. Le label 'Entreprise Inclusive'</a:t>
            </a:r>
            <a:endParaRPr lang="en-US" sz="650" dirty="0"/>
          </a:p>
        </p:txBody>
      </p:sp>
      <p:sp>
        <p:nvSpPr>
          <p:cNvPr id="35" name="Text 33"/>
          <p:cNvSpPr/>
          <p:nvPr/>
        </p:nvSpPr>
        <p:spPr>
          <a:xfrm>
            <a:off x="581006" y="12200079"/>
            <a:ext cx="9527236" cy="245277"/>
          </a:xfrm>
          <a:prstGeom prst="rect">
            <a:avLst/>
          </a:prstGeom>
          <a:noFill/>
          <a:ln/>
        </p:spPr>
        <p:txBody>
          <a:bodyPr wrap="square" lIns="0" tIns="0" rIns="0" bIns="0" rtlCol="0" anchor="t"/>
          <a:lstStyle/>
          <a:p>
            <a:pPr algn="l" indent="0" marL="0">
              <a:lnSpc>
                <a:spcPct val="100000"/>
              </a:lnSpc>
              <a:spcAft>
                <a:spcPts val="350"/>
              </a:spcAft>
              <a:buNone/>
            </a:pPr>
            <a:r>
              <a:rPr lang="en-US" sz="650" b="1" dirty="0">
                <a:solidFill>
                  <a:srgbClr val="49495A"/>
                </a:solidFill>
                <a:latin typeface="Open Sans Bold" pitchFamily="34" charset="0"/>
                <a:ea typeface="Open Sans Bold" pitchFamily="34" charset="-122"/>
                <a:cs typeface="Open Sans Bold" pitchFamily="34" charset="-120"/>
              </a:rPr>
              <a:t>Mon score :</a:t>
            </a:r>
            <a:pPr algn="l" indent="0" marL="0">
              <a:lnSpc>
                <a:spcPct val="100000"/>
              </a:lnSpc>
              <a:spcAft>
                <a:spcPts val="350"/>
              </a:spcAft>
              <a:buNone/>
            </a:pPr>
            <a:r>
              <a:rPr lang="en-US" sz="650" dirty="0">
                <a:solidFill>
                  <a:srgbClr val="49495A"/>
                </a:solidFill>
                <a:latin typeface="Open Sans" pitchFamily="34" charset="0"/>
                <a:ea typeface="Open Sans" pitchFamily="34" charset="-122"/>
                <a:cs typeface="Open Sans" pitchFamily="34" charset="-120"/>
              </a:rPr>
              <a:t> _____ / 15</a:t>
            </a:r>
            <a:endParaRPr lang="en-US" sz="650" dirty="0"/>
          </a:p>
          <a:p>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Date :</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_______________ | </a:t>
            </a:r>
            <a:pPr algn="l" indent="0" marL="0">
              <a:lnSpc>
                <a:spcPct val="100000"/>
              </a:lnSpc>
              <a:buNone/>
            </a:pPr>
            <a:r>
              <a:rPr lang="en-US" sz="650" b="1" dirty="0">
                <a:solidFill>
                  <a:srgbClr val="49495A"/>
                </a:solidFill>
                <a:latin typeface="Open Sans Bold" pitchFamily="34" charset="0"/>
                <a:ea typeface="Open Sans Bold" pitchFamily="34" charset="-122"/>
                <a:cs typeface="Open Sans Bold" pitchFamily="34" charset="-120"/>
              </a:rPr>
              <a:t>Nom (facultatif) :</a:t>
            </a:r>
            <a:pPr algn="l" indent="0" marL="0">
              <a:lnSpc>
                <a:spcPct val="100000"/>
              </a:lnSpc>
              <a:buNone/>
            </a:pPr>
            <a:r>
              <a:rPr lang="en-US" sz="650" dirty="0">
                <a:solidFill>
                  <a:srgbClr val="49495A"/>
                </a:solidFill>
                <a:latin typeface="Open Sans" pitchFamily="34" charset="0"/>
                <a:ea typeface="Open Sans" pitchFamily="34" charset="-122"/>
                <a:cs typeface="Open Sans" pitchFamily="34" charset="-120"/>
              </a:rPr>
              <a:t> _______________</a:t>
            </a:r>
            <a:endParaRPr lang="en-US" sz="650" dirty="0"/>
          </a:p>
        </p:txBody>
      </p:sp>
      <p:sp>
        <p:nvSpPr>
          <p:cNvPr id="36" name="Text 34"/>
          <p:cNvSpPr/>
          <p:nvPr/>
        </p:nvSpPr>
        <p:spPr>
          <a:xfrm>
            <a:off x="581006" y="12491906"/>
            <a:ext cx="10061703" cy="85094"/>
          </a:xfrm>
          <a:prstGeom prst="rect">
            <a:avLst/>
          </a:prstGeom>
          <a:noFill/>
          <a:ln/>
        </p:spPr>
        <p:txBody>
          <a:bodyPr wrap="none" lIns="0" tIns="0" rIns="0" bIns="0" rtlCol="0" anchor="t"/>
          <a:lstStyle/>
          <a:p>
            <a:pPr algn="l" indent="0" marL="0">
              <a:lnSpc>
                <a:spcPct val="100000"/>
              </a:lnSpc>
              <a:buNone/>
            </a:pPr>
            <a:r>
              <a:rPr lang="en-US" sz="500" dirty="0">
                <a:solidFill>
                  <a:srgbClr val="000000"/>
                </a:solidFill>
                <a:latin typeface="Open Sans" pitchFamily="34" charset="0"/>
                <a:ea typeface="Open Sans" pitchFamily="34" charset="-122"/>
                <a:cs typeface="Open Sans" pitchFamily="34" charset="-120"/>
              </a:rPr>
              <a:t>🔒</a:t>
            </a:r>
            <a:pPr algn="l" indent="0" marL="0">
              <a:lnSpc>
                <a:spcPct val="100000"/>
              </a:lnSpc>
              <a:buNone/>
            </a:pPr>
            <a:r>
              <a:rPr lang="en-US" sz="500" i="1" dirty="0">
                <a:solidFill>
                  <a:srgbClr val="49495A"/>
                </a:solidFill>
                <a:latin typeface="Open Sans" pitchFamily="34" charset="0"/>
                <a:ea typeface="Open Sans" pitchFamily="34" charset="-122"/>
                <a:cs typeface="Open Sans" pitchFamily="34" charset="-120"/>
              </a:rPr>
              <a:t> Le corrigé avec les réponses et explications est sur la fiche corrigé animateur — ne pas distribuer avant la fin du quiz.</a:t>
            </a:r>
            <a:endParaRPr lang="en-US" sz="500" dirty="0"/>
          </a:p>
        </p:txBody>
      </p:sp>
      <p:sp>
        <p:nvSpPr>
          <p:cNvPr id="37" name="Text 35"/>
          <p:cNvSpPr/>
          <p:nvPr/>
        </p:nvSpPr>
        <p:spPr>
          <a:xfrm>
            <a:off x="46540" y="12623550"/>
            <a:ext cx="10061703" cy="79526"/>
          </a:xfrm>
          <a:prstGeom prst="rect">
            <a:avLst/>
          </a:prstGeom>
          <a:noFill/>
          <a:ln/>
        </p:spPr>
        <p:txBody>
          <a:bodyPr wrap="none" lIns="0" tIns="0" rIns="0" bIns="0" rtlCol="0" anchor="t"/>
          <a:lstStyle/>
          <a:p>
            <a:pPr algn="r" indent="0" marL="0">
              <a:lnSpc>
                <a:spcPct val="100000"/>
              </a:lnSpc>
              <a:buNone/>
            </a:pPr>
            <a:r>
              <a:rPr lang="en-US" sz="500" dirty="0">
                <a:solidFill>
                  <a:srgbClr val="49495A"/>
                </a:solidFill>
                <a:latin typeface="Open Sans" pitchFamily="34" charset="0"/>
                <a:ea typeface="Open Sans" pitchFamily="34" charset="-122"/>
                <a:cs typeface="Open Sans" pitchFamily="34" charset="-120"/>
              </a:rPr>
              <a:t>— 13 / 14 —</a:t>
            </a:r>
            <a:endParaRPr lang="en-US" sz="500" dirty="0"/>
          </a:p>
        </p:txBody>
      </p:sp>
      <p:pic>
        <p:nvPicPr>
          <p:cNvPr id="38" name="Image 0" descr="preencoded.png">    </p:cNvPr>
          <p:cNvPicPr>
            <a:picLocks noChangeAspect="1"/>
          </p:cNvPicPr>
          <p:nvPr/>
        </p:nvPicPr>
        <p:blipFill>
          <a:blip r:embed="rId1"/>
          <a:stretch>
            <a:fillRect/>
          </a:stretch>
        </p:blipFill>
        <p:spPr>
          <a:xfrm>
            <a:off x="581006" y="12749625"/>
            <a:ext cx="933577" cy="30983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81006" y="455664"/>
            <a:ext cx="1392189" cy="149481"/>
          </a:xfrm>
          <a:prstGeom prst="roundRect">
            <a:avLst>
              <a:gd name="adj" fmla="val 7898"/>
            </a:avLst>
          </a:prstGeom>
          <a:solidFill>
            <a:srgbClr val="D7D6F5"/>
          </a:solidFill>
          <a:ln/>
        </p:spPr>
      </p:sp>
      <p:sp>
        <p:nvSpPr>
          <p:cNvPr id="3" name="Text 1"/>
          <p:cNvSpPr/>
          <p:nvPr/>
        </p:nvSpPr>
        <p:spPr>
          <a:xfrm>
            <a:off x="639986" y="485160"/>
            <a:ext cx="1808697" cy="90489"/>
          </a:xfrm>
          <a:prstGeom prst="rect">
            <a:avLst/>
          </a:prstGeom>
          <a:noFill/>
          <a:ln/>
        </p:spPr>
        <p:txBody>
          <a:bodyPr wrap="none" lIns="0" tIns="0" rIns="0" bIns="0" rtlCol="0" anchor="t"/>
          <a:lstStyle/>
          <a:p>
            <a:pPr algn="l" indent="0" marL="0">
              <a:lnSpc>
                <a:spcPct val="96000"/>
              </a:lnSpc>
              <a:buNone/>
            </a:pPr>
            <a:r>
              <a:rPr lang="en-US" sz="600" dirty="0">
                <a:solidFill>
                  <a:srgbClr val="49495A"/>
                </a:solidFill>
                <a:latin typeface="Open Sans" pitchFamily="34" charset="0"/>
                <a:ea typeface="Open Sans" pitchFamily="34" charset="-122"/>
                <a:cs typeface="Open Sans" pitchFamily="34" charset="-120"/>
              </a:rPr>
              <a:t>14 — CORRIGÉ QUIZ | ANIMATEUR</a:t>
            </a:r>
            <a:endParaRPr lang="en-US" sz="600" dirty="0"/>
          </a:p>
        </p:txBody>
      </p:sp>
      <p:sp>
        <p:nvSpPr>
          <p:cNvPr id="4" name="Text 2"/>
          <p:cNvSpPr/>
          <p:nvPr/>
        </p:nvSpPr>
        <p:spPr>
          <a:xfrm>
            <a:off x="581006" y="628463"/>
            <a:ext cx="9527236" cy="307401"/>
          </a:xfrm>
          <a:prstGeom prst="rect">
            <a:avLst/>
          </a:prstGeom>
          <a:noFill/>
          <a:ln/>
        </p:spPr>
        <p:txBody>
          <a:bodyPr wrap="none" lIns="0" tIns="0" rIns="0" bIns="0" rtlCol="0" anchor="t"/>
          <a:lstStyle/>
          <a:p>
            <a:pPr algn="l" indent="0" marL="0">
              <a:lnSpc>
                <a:spcPct val="104000"/>
              </a:lnSpc>
              <a:buNone/>
            </a:pPr>
            <a:r>
              <a:rPr lang="en-US" sz="1900" dirty="0">
                <a:solidFill>
                  <a:srgbClr val="403CCF"/>
                </a:solidFill>
                <a:latin typeface="Libre Baskerville" pitchFamily="34" charset="0"/>
                <a:ea typeface="Libre Baskerville" pitchFamily="34" charset="-122"/>
                <a:cs typeface="Libre Baskerville" pitchFamily="34" charset="-120"/>
              </a:rPr>
              <a:t>Corrigé — Quiz de clôture</a:t>
            </a:r>
            <a:endParaRPr lang="en-US" sz="1900" dirty="0"/>
          </a:p>
        </p:txBody>
      </p:sp>
      <p:sp>
        <p:nvSpPr>
          <p:cNvPr id="5" name="Text 3"/>
          <p:cNvSpPr/>
          <p:nvPr/>
        </p:nvSpPr>
        <p:spPr>
          <a:xfrm>
            <a:off x="581006" y="959182"/>
            <a:ext cx="9527236" cy="153744"/>
          </a:xfrm>
          <a:prstGeom prst="rect">
            <a:avLst/>
          </a:prstGeom>
          <a:noFill/>
          <a:ln/>
        </p:spPr>
        <p:txBody>
          <a:bodyPr wrap="none" lIns="0" tIns="0" rIns="0" bIns="0" rtlCol="0" anchor="t"/>
          <a:lstStyle/>
          <a:p>
            <a:pPr algn="l" indent="0" marL="0">
              <a:lnSpc>
                <a:spcPct val="104000"/>
              </a:lnSpc>
              <a:buNone/>
            </a:pPr>
            <a:r>
              <a:rPr lang="en-US" sz="950" dirty="0">
                <a:solidFill>
                  <a:srgbClr val="403CCF"/>
                </a:solidFill>
                <a:latin typeface="Libre Baskerville" pitchFamily="34" charset="0"/>
                <a:ea typeface="Libre Baskerville" pitchFamily="34" charset="-122"/>
                <a:cs typeface="Libre Baskerville" pitchFamily="34" charset="-120"/>
              </a:rPr>
              <a:t>À NE PAS DISTRIBUER AVANT LA FIN DU QUIZ — Usage animateur uniquement</a:t>
            </a:r>
            <a:endParaRPr lang="en-US" sz="950" dirty="0"/>
          </a:p>
        </p:txBody>
      </p:sp>
      <p:sp>
        <p:nvSpPr>
          <p:cNvPr id="6" name="Shape 4"/>
          <p:cNvSpPr/>
          <p:nvPr/>
        </p:nvSpPr>
        <p:spPr>
          <a:xfrm>
            <a:off x="581006" y="1200544"/>
            <a:ext cx="9527236" cy="285475"/>
          </a:xfrm>
          <a:prstGeom prst="roundRect">
            <a:avLst>
              <a:gd name="adj" fmla="val 5169"/>
            </a:avLst>
          </a:prstGeom>
          <a:solidFill>
            <a:srgbClr val="FCF2B5"/>
          </a:solidFill>
          <a:ln/>
        </p:spPr>
      </p:sp>
      <p:pic>
        <p:nvPicPr>
          <p:cNvPr id="7" name="Image 0" descr="preencoded.png">    </p:cNvPr>
          <p:cNvPicPr>
            <a:picLocks noChangeAspect="1"/>
          </p:cNvPicPr>
          <p:nvPr/>
        </p:nvPicPr>
        <p:blipFill>
          <a:blip r:embed="rId1"/>
          <a:stretch>
            <a:fillRect/>
          </a:stretch>
        </p:blipFill>
        <p:spPr>
          <a:xfrm>
            <a:off x="679305" y="1283463"/>
            <a:ext cx="122917" cy="98320"/>
          </a:xfrm>
          <a:prstGeom prst="rect">
            <a:avLst/>
          </a:prstGeom>
        </p:spPr>
      </p:pic>
      <p:sp>
        <p:nvSpPr>
          <p:cNvPr id="8" name="Text 5"/>
          <p:cNvSpPr/>
          <p:nvPr/>
        </p:nvSpPr>
        <p:spPr>
          <a:xfrm>
            <a:off x="581006" y="1573637"/>
            <a:ext cx="9527236" cy="153744"/>
          </a:xfrm>
          <a:prstGeom prst="rect">
            <a:avLst/>
          </a:prstGeom>
          <a:noFill/>
          <a:ln/>
        </p:spPr>
        <p:txBody>
          <a:bodyPr wrap="none" lIns="0" tIns="0" rIns="0" bIns="0" rtlCol="0" anchor="t"/>
          <a:lstStyle/>
          <a:p>
            <a:pPr algn="l" indent="0" marL="0">
              <a:lnSpc>
                <a:spcPct val="104000"/>
              </a:lnSpc>
              <a:buNone/>
            </a:pPr>
            <a:r>
              <a:rPr lang="en-US" sz="950" dirty="0">
                <a:solidFill>
                  <a:srgbClr val="403CCF"/>
                </a:solidFill>
                <a:latin typeface="Libre Baskerville" pitchFamily="34" charset="0"/>
                <a:ea typeface="Libre Baskerville" pitchFamily="34" charset="-122"/>
                <a:cs typeface="Libre Baskerville" pitchFamily="34" charset="-120"/>
              </a:rPr>
              <a:t>Tableau des réponses correctes :</a:t>
            </a:r>
            <a:endParaRPr lang="en-US" sz="95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81006" y="1814999"/>
          <a:ext cx="8017002" cy="914400"/>
        </p:xfrm>
        <a:graphic>
          <a:graphicData uri="http://schemas.openxmlformats.org/drawingml/2006/table">
            <a:tbl>
              <a:tblPr/>
              <a:tblGrid>
                <a:gridCol w="952724"/>
                <a:gridCol w="2858171"/>
                <a:gridCol w="5716342"/>
              </a:tblGrid>
              <a:tr h="209298">
                <a:tc>
                  <a:txBody>
                    <a:bodyPr/>
                    <a:lstStyle/>
                    <a:p>
                      <a:pPr indent="0" marL="0">
                        <a:buNone/>
                      </a:pPr>
                      <a:r>
                        <a:rPr lang="en-US" sz="800" b="1" dirty="0">
                          <a:solidFill>
                            <a:srgbClr val="49495A"/>
                          </a:solidFill>
                          <a:latin typeface="Open Sans" pitchFamily="34" charset="0"/>
                          <a:ea typeface="Open Sans" pitchFamily="34" charset="-122"/>
                          <a:cs typeface="Open Sans" pitchFamily="34" charset="-120"/>
                        </a:rPr>
                        <a:t>N°</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b="1" dirty="0">
                          <a:solidFill>
                            <a:srgbClr val="49495A"/>
                          </a:solidFill>
                          <a:latin typeface="Open Sans" pitchFamily="34" charset="0"/>
                          <a:ea typeface="Open Sans" pitchFamily="34" charset="-122"/>
                          <a:cs typeface="Open Sans" pitchFamily="34" charset="-120"/>
                        </a:rPr>
                        <a:t>Réponse correcte</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b="1" dirty="0">
                          <a:solidFill>
                            <a:srgbClr val="49495A"/>
                          </a:solidFill>
                          <a:latin typeface="Open Sans" pitchFamily="34" charset="0"/>
                          <a:ea typeface="Open Sans" pitchFamily="34" charset="-122"/>
                          <a:cs typeface="Open Sans" pitchFamily="34" charset="-120"/>
                        </a:rPr>
                        <a:t>Explication courte</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212082">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B — 1,5 million</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4% des 18-64 ans, soit 1,5M de personnes. Source : INSEE-ANLCI 2022/2023</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337521">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2</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B — Scolarisées en France mais ne maîtrisent plus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L'illettrisme ≠ analphabétisme. Ces personnes ont été à l'école mais ont perdu ou n'ont jamais consolidé ces compétences.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212082">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3</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C — Incapacité à réaliser des calculs du quotidien</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Définition officielle ANLCI. Concerne 3,2M de personnes (9% des 18-64 ans).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212082">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4</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C — 13 millions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17% des Français. La dématérialisation des services publics les exclut de leurs droits.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212082">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5</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B — 26%</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Plus d'1 personne sur 4 en forte difficulté cumule les deux troubles. On parle de "double illettrisme".</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212082">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6</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C — 18%</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Soit 1 demandeur d'emploi sur 6. Les chômeurs longue durée sont encore plus touchés : 25%.</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212082">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7</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B — La honte et la peur du jugement</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C'est le premier obstacle. Julien n'a jamais dit à personne qu'il ne savait pas lire — pas même à sa femme.</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212082">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8</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C — 30,2%</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266 500 personnes peu ou pas diplômées sur 882 300 habitants de 18-64 ans. Source : INSEE 2022.</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462961">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9</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B — Environ 38%</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38% des personnes en situation d'illettrisme sont des femmes. Contrairement aux idées reçues, les hommes sont plus touchés (62%). Mais les femmes concernées sont souvent plus isolées et moins repérées car elles développent davantage de stratégies de dissimulation. Source : ANLCI.</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212082">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10</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C — 50-64 ans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13% de cette tranche d'âge est en difficulté. Spécificité francilienne : les jeunes sont aussi particulièrement touchés.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337521">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11</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B — Système d'authentification unique</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France Connect permet de se connecter aux services publics avec ses identifiants Ameli, impots.gouv.fr ou La Poste. Mais exclut ceux qui n'ont pas de compte actif.</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337521">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12</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C — Cascade d'obstacles numériques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Faux sites, mot de passe complexe refusé, SMS de confirmation, session expirée, PDF impossible à créer. Chaque étape est un obstacle supplémentaire.</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337521">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13</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B — Faire ressentir la pression et la frustration</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L'objectif pédagogique n'est PAS que tout le monde finisse. La frustration de ne pas terminer EST le message. C'est la réalité quotidienne de millions de personnes.</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337521">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14</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C — Adapter, créer un lien de confiance, orienter sans stigmatiser</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Ne jamais forcer, ne jamais exposer. Utiliser "les personnes concernées" plutôt que "les illettrés". Orienter vers les dispositifs locaux.</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r h="334738">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15</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A — Le jeu 'En parler, c'est avancer'</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c>
                  <a:txBody>
                    <a:bodyPr/>
                    <a:lstStyle/>
                    <a:p>
                      <a:pPr indent="0" marL="0">
                        <a:buNone/>
                      </a:pPr>
                      <a:r>
                        <a:rPr lang="en-US" sz="800" dirty="0">
                          <a:solidFill>
                            <a:srgbClr val="49495A"/>
                          </a:solidFill>
                          <a:latin typeface="Open Sans" pitchFamily="34" charset="0"/>
                          <a:ea typeface="Open Sans" pitchFamily="34" charset="-122"/>
                          <a:cs typeface="Open Sans" pitchFamily="34" charset="-120"/>
                        </a:rPr>
                        <a:t>Jeu de cartes coopératif ANLCI / Banque de France EDUCFI. Disponible gratuitement. Autres ressources : Expo-quiz, outil Eva (eva.anlci.gouv.fr), boîte à outils JNAI 2026.</a:t>
                      </a:r>
                      <a:endParaRPr lang="en-US" sz="800" dirty="0">
                        <a:latin typeface="Open Sans" charset="0"/>
                        <a:ea typeface="Open Sans" charset="0"/>
                        <a:cs typeface="Open Sans" charset="0"/>
                      </a:endParaRPr>
                    </a:p>
                  </a:txBody>
                  <a:tcPr marL="98379" marR="98379" marT="5567" marB="5567" anchor="ctr">
                    <a:lnL w="12700" cap="flat" cmpd="sng" algn="ctr">
                      <a:solidFill>
                        <a:srgbClr val="D0CED9"/>
                      </a:solidFill>
                      <a:prstDash val="solid"/>
                      <a:round/>
                      <a:headEnd type="none" w="med" len="med"/>
                      <a:tailEnd type="none" w="med" len="med"/>
                    </a:lnL>
                    <a:lnR w="12700" cap="flat" cmpd="sng" algn="ctr">
                      <a:solidFill>
                        <a:srgbClr val="D0CED9"/>
                      </a:solidFill>
                      <a:prstDash val="solid"/>
                      <a:round/>
                      <a:headEnd type="none" w="med" len="med"/>
                      <a:tailEnd type="none" w="med" len="med"/>
                    </a:lnR>
                    <a:lnT w="12700" cap="flat" cmpd="sng" algn="ctr">
                      <a:solidFill>
                        <a:srgbClr val="D0CED9"/>
                      </a:solidFill>
                      <a:prstDash val="solid"/>
                      <a:round/>
                      <a:headEnd type="none" w="med" len="med"/>
                      <a:tailEnd type="none" w="med" len="med"/>
                    </a:lnT>
                    <a:lnB w="12700" cap="flat" cmpd="sng" algn="ctr">
                      <a:solidFill>
                        <a:srgbClr val="D0CED9"/>
                      </a:solidFill>
                      <a:prstDash val="solid"/>
                      <a:round/>
                      <a:headEnd type="none" w="med" len="med"/>
                      <a:tailEnd type="none" w="med" len="med"/>
                    </a:lnB>
                    <a:solidFill>
                      <a:srgbClr val="FBFAFF"/>
                    </a:solidFill>
                  </a:tcPr>
                </a:tc>
              </a:tr>
            </a:tbl>
          </a:graphicData>
        </a:graphic>
      </p:graphicFrame>
      <p:sp>
        <p:nvSpPr>
          <p:cNvPr id="10" name="Text 6"/>
          <p:cNvSpPr/>
          <p:nvPr/>
        </p:nvSpPr>
        <p:spPr>
          <a:xfrm>
            <a:off x="46540" y="6547307"/>
            <a:ext cx="10061703" cy="100321"/>
          </a:xfrm>
          <a:prstGeom prst="rect">
            <a:avLst/>
          </a:prstGeom>
          <a:noFill/>
          <a:ln/>
        </p:spPr>
        <p:txBody>
          <a:bodyPr wrap="none" lIns="0" tIns="0" rIns="0" bIns="0" rtlCol="0" anchor="t"/>
          <a:lstStyle/>
          <a:p>
            <a:pPr algn="r" indent="0" marL="0">
              <a:lnSpc>
                <a:spcPct val="106000"/>
              </a:lnSpc>
              <a:buNone/>
            </a:pPr>
            <a:r>
              <a:rPr lang="en-US" sz="600" dirty="0">
                <a:solidFill>
                  <a:srgbClr val="49495A"/>
                </a:solidFill>
                <a:latin typeface="Open Sans" pitchFamily="34" charset="0"/>
                <a:ea typeface="Open Sans" pitchFamily="34" charset="-122"/>
                <a:cs typeface="Open Sans" pitchFamily="34" charset="-120"/>
              </a:rPr>
              <a:t>— 14 / 14 —</a:t>
            </a:r>
            <a:endParaRPr lang="en-US" sz="600" dirty="0"/>
          </a:p>
        </p:txBody>
      </p:sp>
      <p:pic>
        <p:nvPicPr>
          <p:cNvPr id="11" name="Image 1" descr="preencoded.png">    </p:cNvPr>
          <p:cNvPicPr>
            <a:picLocks noChangeAspect="1"/>
          </p:cNvPicPr>
          <p:nvPr/>
        </p:nvPicPr>
        <p:blipFill>
          <a:blip r:embed="rId2"/>
          <a:stretch>
            <a:fillRect/>
          </a:stretch>
        </p:blipFill>
        <p:spPr>
          <a:xfrm>
            <a:off x="581006" y="6713319"/>
            <a:ext cx="999342" cy="33167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403CC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2026-09-07T15:31:01Z</dcterms:created>
  <dcterms:modified xsi:type="dcterms:W3CDTF">2026-09-07T15:31:01Z</dcterms:modified>
</cp:coreProperties>
</file>