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E43BF-0BC8-4E83-B6CB-B7C8F6CF46A5}" type="datetimeFigureOut">
              <a:t>12/08/2026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9780E-73F7-4585-B758-89E7425B0AB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5950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 dirty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lang="fr-FR"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fr-FR" sz="3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fr-FR" sz="2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fr-FR" sz="2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fr-FR" sz="20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fr-FR" sz="20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fr-FR" sz="20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fr-FR" sz="20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fr-FR" sz="20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fr-FR" sz="20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 dirty="0"/>
      </a:defPPr>
      <a:lvl1pPr marL="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photo_cover_16_9.png"/>
          <p:cNvPicPr>
            <a:picLocks noChangeAspect="1"/>
          </p:cNvPicPr>
          <p:nvPr/>
        </p:nvPicPr>
        <p:blipFill>
          <a:blip r:embed="rId3"/>
          <a:srcRect l="35000" r="18652"/>
          <a:stretch>
            <a:fillRect/>
          </a:stretch>
        </p:blipFill>
        <p:spPr>
          <a:xfrm>
            <a:off x="6537960" y="0"/>
            <a:ext cx="565373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63640" y="0"/>
            <a:ext cx="146304" cy="6858000"/>
          </a:xfrm>
          <a:prstGeom prst="rect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1" descr="/mnt/data/logo_ft_cle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417320" y="960120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3"/>
          <p:cNvSpPr/>
          <p:nvPr/>
        </p:nvSpPr>
        <p:spPr>
          <a:xfrm>
            <a:off x="1499616" y="1010412"/>
            <a:ext cx="7955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collectif</a:t>
            </a:r>
            <a:endParaRPr lang="fr-FR" sz="580" dirty="0"/>
          </a:p>
        </p:txBody>
      </p:sp>
      <p:sp>
        <p:nvSpPr>
          <p:cNvPr id="8" name="Text 4"/>
          <p:cNvSpPr/>
          <p:nvPr/>
        </p:nvSpPr>
        <p:spPr>
          <a:xfrm>
            <a:off x="749808" y="1325880"/>
            <a:ext cx="4846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 dirty="0">
                <a:solidFill>
                  <a:srgbClr val="FFFFFF"/>
                </a:solidFill>
                <a:latin typeface="Aptos Display"/>
              </a:rPr>
              <a:t>Votre image,</a:t>
            </a:r>
            <a:endParaRPr lang="fr-FR" sz="40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000" b="1" dirty="0">
                <a:solidFill>
                  <a:srgbClr val="FFFFFF"/>
                </a:solidFill>
                <a:latin typeface="Aptos Display"/>
              </a:rPr>
              <a:t>vos mots,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3000" b="1" dirty="0">
                <a:solidFill>
                  <a:srgbClr val="FFFFFF"/>
                </a:solidFill>
                <a:latin typeface="Aptos Display"/>
              </a:rPr>
              <a:t>votre entretien</a:t>
            </a:r>
          </a:p>
        </p:txBody>
      </p:sp>
      <p:sp>
        <p:nvSpPr>
          <p:cNvPr id="9" name="Text 5"/>
          <p:cNvSpPr/>
          <p:nvPr/>
        </p:nvSpPr>
        <p:spPr>
          <a:xfrm>
            <a:off x="786384" y="2761488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3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Préparer sa rencontre employeur, tester sa posture et repartir avec des repères concrets.</a:t>
            </a:r>
            <a:endParaRPr lang="fr-FR" sz="1350" dirty="0"/>
          </a:p>
        </p:txBody>
      </p:sp>
      <p:sp>
        <p:nvSpPr>
          <p:cNvPr id="10" name="Shape 6"/>
          <p:cNvSpPr/>
          <p:nvPr/>
        </p:nvSpPr>
        <p:spPr>
          <a:xfrm>
            <a:off x="786384" y="3840480"/>
            <a:ext cx="3886200" cy="566928"/>
          </a:xfrm>
          <a:prstGeom prst="roundRect">
            <a:avLst>
              <a:gd name="adj" fmla="val 12903"/>
            </a:avLst>
          </a:prstGeom>
          <a:solidFill>
            <a:srgbClr val="0B2A4A"/>
          </a:solidFill>
          <a:ln w="8890">
            <a:solidFill>
              <a:srgbClr val="1E466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7"/>
          <p:cNvSpPr/>
          <p:nvPr/>
        </p:nvSpPr>
        <p:spPr>
          <a:xfrm>
            <a:off x="987552" y="4005072"/>
            <a:ext cx="34747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10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 cible : 2h à 3h</a:t>
            </a:r>
            <a:endParaRPr lang="fr-FR" sz="1020" dirty="0"/>
          </a:p>
        </p:txBody>
      </p:sp>
      <p:sp>
        <p:nvSpPr>
          <p:cNvPr id="12" name="Text 8"/>
          <p:cNvSpPr/>
          <p:nvPr/>
        </p:nvSpPr>
        <p:spPr>
          <a:xfrm>
            <a:off x="786384" y="6291072"/>
            <a:ext cx="3657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7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 atelier demandeurs d’emploi</a:t>
            </a:r>
            <a:endParaRPr lang="fr-FR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Objectif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Pourquoi cet atelier ?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préparation pratique pour arriver plus clair, plus prêt et plus confiant.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41248" y="1901952"/>
            <a:ext cx="4663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50976" y="2048256"/>
            <a:ext cx="109728" cy="54864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188720" y="2066544"/>
            <a:ext cx="4133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Comprendre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188720" y="2395728"/>
            <a:ext cx="4133088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que le recruteur cherche à vérifier.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6071616" y="1901952"/>
            <a:ext cx="4663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181344" y="2048256"/>
            <a:ext cx="109728" cy="54864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419088" y="2066544"/>
            <a:ext cx="4133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Structurer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6419088" y="2395728"/>
            <a:ext cx="4133088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Présenter son parcours sans se perdre.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841248" y="3145536"/>
            <a:ext cx="4663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50976" y="3291840"/>
            <a:ext cx="109728" cy="54864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1188720" y="3310128"/>
            <a:ext cx="4133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Rassurer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1188720" y="3639312"/>
            <a:ext cx="4133088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Montrer son sérieux, sa motivation et sa fiabilité.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6071616" y="3145536"/>
            <a:ext cx="4663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6181344" y="3291840"/>
            <a:ext cx="109728" cy="54864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6419088" y="3310128"/>
            <a:ext cx="4133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Progresser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6419088" y="3639312"/>
            <a:ext cx="4133088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Recevoir un retour utile et repartir avec une action.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Ici, on ne fait pas un cours : on s’entraîne, on observe, on ajuste.</a:t>
            </a:r>
            <a:endParaRPr lang="fr-FR" sz="8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Déroulé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déroulé de l’atelier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progression simple : cadre, verbal, non verbal, simulation, clôture.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32688" y="1737360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932688" y="1808683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1</a:t>
            </a:r>
            <a:endParaRPr lang="fr-FR" sz="680" dirty="0"/>
          </a:p>
        </p:txBody>
      </p:sp>
      <p:sp>
        <p:nvSpPr>
          <p:cNvPr id="13" name="Text 9"/>
          <p:cNvSpPr/>
          <p:nvPr/>
        </p:nvSpPr>
        <p:spPr>
          <a:xfrm>
            <a:off x="1481328" y="174650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sz="1250" b="1" dirty="0">
                <a:solidFill>
                  <a:srgbClr val="071D3A"/>
                </a:solidFill>
              </a:rPr>
              <a:t>Introduction</a:t>
            </a:r>
            <a:endParaRPr lang="fr-FR" sz="1100" dirty="0"/>
          </a:p>
        </p:txBody>
      </p:sp>
      <p:sp>
        <p:nvSpPr>
          <p:cNvPr id="14" name="Text 10"/>
          <p:cNvSpPr/>
          <p:nvPr/>
        </p:nvSpPr>
        <p:spPr>
          <a:xfrm>
            <a:off x="3447288" y="1755648"/>
            <a:ext cx="7589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sz="819" dirty="0">
                <a:solidFill>
                  <a:srgbClr val="243447"/>
                </a:solidFill>
              </a:rPr>
              <a:t>Objectifs, règles du jeu, vérification CV/profil</a:t>
            </a:r>
            <a:endParaRPr lang="fr-FR" sz="920" dirty="0"/>
          </a:p>
        </p:txBody>
      </p:sp>
      <p:sp>
        <p:nvSpPr>
          <p:cNvPr id="15" name="Shape 11"/>
          <p:cNvSpPr/>
          <p:nvPr/>
        </p:nvSpPr>
        <p:spPr>
          <a:xfrm>
            <a:off x="1481328" y="2157984"/>
            <a:ext cx="9646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932688" y="2423160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932688" y="2494483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2</a:t>
            </a:r>
            <a:endParaRPr lang="fr-FR" sz="680" dirty="0"/>
          </a:p>
        </p:txBody>
      </p:sp>
      <p:sp>
        <p:nvSpPr>
          <p:cNvPr id="18" name="Text 14"/>
          <p:cNvSpPr/>
          <p:nvPr/>
        </p:nvSpPr>
        <p:spPr>
          <a:xfrm>
            <a:off x="1481328" y="243230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verbal</a:t>
            </a:r>
            <a:endParaRPr lang="fr-FR" sz="1100" dirty="0"/>
          </a:p>
        </p:txBody>
      </p:sp>
      <p:sp>
        <p:nvSpPr>
          <p:cNvPr id="19" name="Text 15"/>
          <p:cNvSpPr/>
          <p:nvPr/>
        </p:nvSpPr>
        <p:spPr>
          <a:xfrm>
            <a:off x="3447288" y="2441448"/>
            <a:ext cx="7589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Attentes employeur, entretien, questions fréquentes</a:t>
            </a:r>
            <a:endParaRPr lang="fr-FR" sz="920" dirty="0"/>
          </a:p>
        </p:txBody>
      </p:sp>
      <p:sp>
        <p:nvSpPr>
          <p:cNvPr id="20" name="Shape 16"/>
          <p:cNvSpPr/>
          <p:nvPr/>
        </p:nvSpPr>
        <p:spPr>
          <a:xfrm>
            <a:off x="1481328" y="2843784"/>
            <a:ext cx="9646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932688" y="3108960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932688" y="3180283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3</a:t>
            </a:r>
            <a:endParaRPr lang="fr-FR" sz="680" dirty="0"/>
          </a:p>
        </p:txBody>
      </p:sp>
      <p:sp>
        <p:nvSpPr>
          <p:cNvPr id="23" name="Text 19"/>
          <p:cNvSpPr/>
          <p:nvPr/>
        </p:nvSpPr>
        <p:spPr>
          <a:xfrm>
            <a:off x="1481328" y="311810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non verbal</a:t>
            </a:r>
            <a:endParaRPr lang="fr-FR" sz="1100" dirty="0"/>
          </a:p>
        </p:txBody>
      </p:sp>
      <p:sp>
        <p:nvSpPr>
          <p:cNvPr id="24" name="Text 20"/>
          <p:cNvSpPr/>
          <p:nvPr/>
        </p:nvSpPr>
        <p:spPr>
          <a:xfrm>
            <a:off x="3447288" y="3127248"/>
            <a:ext cx="7589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Posture, apparence, tenue, signaux envoyés</a:t>
            </a:r>
            <a:endParaRPr lang="fr-FR" sz="920" dirty="0"/>
          </a:p>
        </p:txBody>
      </p:sp>
      <p:sp>
        <p:nvSpPr>
          <p:cNvPr id="25" name="Shape 21"/>
          <p:cNvSpPr/>
          <p:nvPr/>
        </p:nvSpPr>
        <p:spPr>
          <a:xfrm>
            <a:off x="1481328" y="3529584"/>
            <a:ext cx="9646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2"/>
          <p:cNvSpPr/>
          <p:nvPr/>
        </p:nvSpPr>
        <p:spPr>
          <a:xfrm>
            <a:off x="932688" y="3794760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3"/>
          <p:cNvSpPr/>
          <p:nvPr/>
        </p:nvSpPr>
        <p:spPr>
          <a:xfrm>
            <a:off x="932688" y="3866083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4</a:t>
            </a:r>
            <a:endParaRPr lang="fr-FR" sz="680" dirty="0"/>
          </a:p>
        </p:txBody>
      </p:sp>
      <p:sp>
        <p:nvSpPr>
          <p:cNvPr id="28" name="Text 24"/>
          <p:cNvSpPr/>
          <p:nvPr/>
        </p:nvSpPr>
        <p:spPr>
          <a:xfrm>
            <a:off x="1481328" y="380390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Simulation</a:t>
            </a:r>
            <a:endParaRPr lang="fr-FR" sz="1100" dirty="0"/>
          </a:p>
        </p:txBody>
      </p:sp>
      <p:sp>
        <p:nvSpPr>
          <p:cNvPr id="29" name="Text 25"/>
          <p:cNvSpPr/>
          <p:nvPr/>
        </p:nvSpPr>
        <p:spPr>
          <a:xfrm>
            <a:off x="3447288" y="3813048"/>
            <a:ext cx="7589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Préparation en groupe puis mini-entretiens</a:t>
            </a:r>
            <a:endParaRPr lang="fr-FR" sz="920" dirty="0"/>
          </a:p>
        </p:txBody>
      </p:sp>
      <p:sp>
        <p:nvSpPr>
          <p:cNvPr id="30" name="Shape 26"/>
          <p:cNvSpPr/>
          <p:nvPr/>
        </p:nvSpPr>
        <p:spPr>
          <a:xfrm>
            <a:off x="1481328" y="4215384"/>
            <a:ext cx="9646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7"/>
          <p:cNvSpPr/>
          <p:nvPr/>
        </p:nvSpPr>
        <p:spPr>
          <a:xfrm>
            <a:off x="932688" y="4480560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932688" y="4551883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5</a:t>
            </a:r>
            <a:endParaRPr lang="fr-FR" sz="680" dirty="0"/>
          </a:p>
        </p:txBody>
      </p:sp>
      <p:sp>
        <p:nvSpPr>
          <p:cNvPr id="33" name="Text 29"/>
          <p:cNvSpPr/>
          <p:nvPr/>
        </p:nvSpPr>
        <p:spPr>
          <a:xfrm>
            <a:off x="1481328" y="448970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Clôture</a:t>
            </a:r>
            <a:endParaRPr lang="fr-FR" sz="1100" dirty="0"/>
          </a:p>
        </p:txBody>
      </p:sp>
      <p:sp>
        <p:nvSpPr>
          <p:cNvPr id="34" name="Text 30"/>
          <p:cNvSpPr/>
          <p:nvPr/>
        </p:nvSpPr>
        <p:spPr>
          <a:xfrm>
            <a:off x="3447288" y="4498848"/>
            <a:ext cx="7589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Débrief, engagements, questionnaire</a:t>
            </a:r>
            <a:endParaRPr lang="fr-FR" sz="920" dirty="0"/>
          </a:p>
        </p:txBody>
      </p:sp>
      <p:sp>
        <p:nvSpPr>
          <p:cNvPr id="35" name="Shape 31"/>
          <p:cNvSpPr/>
          <p:nvPr/>
        </p:nvSpPr>
        <p:spPr>
          <a:xfrm>
            <a:off x="1481328" y="4901184"/>
            <a:ext cx="9646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2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3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Fil rouge : le groupe formule ce qui aide, ce qui bloque et ce qui peut être amélioré.</a:t>
            </a:r>
            <a:endParaRPr lang="fr-FR" sz="8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Cadre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cadre collectif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Pour progresser, il faut pouvoir essayer sans se sentir jugé.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87552" y="1783080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987552" y="1854403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1</a:t>
            </a:r>
            <a:endParaRPr lang="fr-FR" sz="680" dirty="0"/>
          </a:p>
        </p:txBody>
      </p:sp>
      <p:sp>
        <p:nvSpPr>
          <p:cNvPr id="13" name="Text 9"/>
          <p:cNvSpPr/>
          <p:nvPr/>
        </p:nvSpPr>
        <p:spPr>
          <a:xfrm>
            <a:off x="1536192" y="179222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Bienveillance</a:t>
            </a:r>
            <a:endParaRPr lang="fr-FR" sz="1100" dirty="0"/>
          </a:p>
        </p:txBody>
      </p:sp>
      <p:sp>
        <p:nvSpPr>
          <p:cNvPr id="14" name="Text 10"/>
          <p:cNvSpPr/>
          <p:nvPr/>
        </p:nvSpPr>
        <p:spPr>
          <a:xfrm>
            <a:off x="3502152" y="1801368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 parle de comportements observables, jamais de la valeur des personnes.</a:t>
            </a:r>
            <a:endParaRPr lang="fr-FR" sz="920" dirty="0"/>
          </a:p>
        </p:txBody>
      </p:sp>
      <p:sp>
        <p:nvSpPr>
          <p:cNvPr id="15" name="Shape 11"/>
          <p:cNvSpPr/>
          <p:nvPr/>
        </p:nvSpPr>
        <p:spPr>
          <a:xfrm>
            <a:off x="1536192" y="2203704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987552" y="2532888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987552" y="2604211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2</a:t>
            </a:r>
            <a:endParaRPr lang="fr-FR" sz="680" dirty="0"/>
          </a:p>
        </p:txBody>
      </p:sp>
      <p:sp>
        <p:nvSpPr>
          <p:cNvPr id="18" name="Text 14"/>
          <p:cNvSpPr/>
          <p:nvPr/>
        </p:nvSpPr>
        <p:spPr>
          <a:xfrm>
            <a:off x="1536192" y="2542032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Confidentialité</a:t>
            </a:r>
            <a:endParaRPr lang="fr-FR" sz="1100" dirty="0"/>
          </a:p>
        </p:txBody>
      </p:sp>
      <p:sp>
        <p:nvSpPr>
          <p:cNvPr id="19" name="Text 15"/>
          <p:cNvSpPr/>
          <p:nvPr/>
        </p:nvSpPr>
        <p:spPr>
          <a:xfrm>
            <a:off x="3502152" y="2551176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qui est partagé ici reste dans le cadre de l’atelier.</a:t>
            </a:r>
            <a:endParaRPr lang="fr-FR" sz="920" dirty="0"/>
          </a:p>
        </p:txBody>
      </p:sp>
      <p:sp>
        <p:nvSpPr>
          <p:cNvPr id="20" name="Shape 16"/>
          <p:cNvSpPr/>
          <p:nvPr/>
        </p:nvSpPr>
        <p:spPr>
          <a:xfrm>
            <a:off x="1536192" y="2953512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987552" y="3282696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987552" y="3354019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3</a:t>
            </a:r>
            <a:endParaRPr lang="fr-FR" sz="680" dirty="0"/>
          </a:p>
        </p:txBody>
      </p:sp>
      <p:sp>
        <p:nvSpPr>
          <p:cNvPr id="23" name="Text 19"/>
          <p:cNvSpPr/>
          <p:nvPr/>
        </p:nvSpPr>
        <p:spPr>
          <a:xfrm>
            <a:off x="1536192" y="32918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Participation</a:t>
            </a:r>
            <a:endParaRPr lang="fr-FR" sz="1100" dirty="0"/>
          </a:p>
        </p:txBody>
      </p:sp>
      <p:sp>
        <p:nvSpPr>
          <p:cNvPr id="24" name="Text 20"/>
          <p:cNvSpPr/>
          <p:nvPr/>
        </p:nvSpPr>
        <p:spPr>
          <a:xfrm>
            <a:off x="3502152" y="330098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Chacun contribue, chacun apprend à son rythme.</a:t>
            </a:r>
            <a:endParaRPr lang="fr-FR" sz="920" dirty="0"/>
          </a:p>
        </p:txBody>
      </p:sp>
      <p:sp>
        <p:nvSpPr>
          <p:cNvPr id="25" name="Shape 21"/>
          <p:cNvSpPr/>
          <p:nvPr/>
        </p:nvSpPr>
        <p:spPr>
          <a:xfrm>
            <a:off x="1536192" y="3703320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2"/>
          <p:cNvSpPr/>
          <p:nvPr/>
        </p:nvSpPr>
        <p:spPr>
          <a:xfrm>
            <a:off x="987552" y="4032504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3"/>
          <p:cNvSpPr/>
          <p:nvPr/>
        </p:nvSpPr>
        <p:spPr>
          <a:xfrm>
            <a:off x="987552" y="4103827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4</a:t>
            </a:r>
            <a:endParaRPr lang="fr-FR" sz="680" dirty="0"/>
          </a:p>
        </p:txBody>
      </p:sp>
      <p:sp>
        <p:nvSpPr>
          <p:cNvPr id="28" name="Text 24"/>
          <p:cNvSpPr/>
          <p:nvPr/>
        </p:nvSpPr>
        <p:spPr>
          <a:xfrm>
            <a:off x="1536192" y="4041648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Feedback utile</a:t>
            </a:r>
            <a:endParaRPr lang="fr-FR" sz="1100" dirty="0"/>
          </a:p>
        </p:txBody>
      </p:sp>
      <p:sp>
        <p:nvSpPr>
          <p:cNvPr id="29" name="Text 25"/>
          <p:cNvSpPr/>
          <p:nvPr/>
        </p:nvSpPr>
        <p:spPr>
          <a:xfrm>
            <a:off x="3502152" y="405079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 garde, on ajuste, on propose une piste concrète.</a:t>
            </a:r>
            <a:endParaRPr lang="fr-FR" sz="920" dirty="0"/>
          </a:p>
        </p:txBody>
      </p:sp>
      <p:sp>
        <p:nvSpPr>
          <p:cNvPr id="30" name="Shape 26"/>
          <p:cNvSpPr/>
          <p:nvPr/>
        </p:nvSpPr>
        <p:spPr>
          <a:xfrm>
            <a:off x="1536192" y="4453128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7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Phrase repère : je ne juge pas la personne, j’aide à rendre sa candidature plus lisible.</a:t>
            </a:r>
            <a:endParaRPr lang="fr-FR" sz="8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Prérequis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Point de départ obligatoire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Avant l’entretien, on vérifie que les outils de candidature sont prêts.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68680" y="1856232"/>
            <a:ext cx="4681728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78408" y="2002536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216152" y="2020824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CV disponible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216152" y="2350008"/>
            <a:ext cx="4151376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Papier ou numérique, accessible pendant l’atelier.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6099048" y="1856232"/>
            <a:ext cx="4681728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208776" y="2002536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446520" y="2020824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CV en ligne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6446520" y="2350008"/>
            <a:ext cx="4151376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CV déposé dans l’espace personnel.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868680" y="3026664"/>
            <a:ext cx="4681728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78408" y="3172968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1216152" y="3191256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Profil complété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1216152" y="3520440"/>
            <a:ext cx="4151376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Parcours, compétences et métiers recherchés cohérents.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6099048" y="3026664"/>
            <a:ext cx="4681728" cy="786384"/>
          </a:xfrm>
          <a:prstGeom prst="roundRect">
            <a:avLst>
              <a:gd name="adj" fmla="val 9302"/>
            </a:avLst>
          </a:prstGeom>
          <a:solidFill>
            <a:srgbClr val="EAF3F2"/>
          </a:solidFill>
          <a:ln w="9525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6208776" y="3172968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6446520" y="3191256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Orientation si besoin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6446520" y="3520440"/>
            <a:ext cx="4151376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Sans CV exploitable : atelier CV à proposer à l’issue.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Sans CV exploitable, l’objectif reste positif : identifier le bon atelier pour avancer.</a:t>
            </a:r>
            <a:endParaRPr lang="fr-FR" sz="8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Méthode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mode interactif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L’atelier repose sur l’échange, les essais et les retours entre pairs.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22960" y="1847088"/>
            <a:ext cx="4928616" cy="2825496"/>
          </a:xfrm>
          <a:prstGeom prst="roundRect">
            <a:avLst>
              <a:gd name="adj" fmla="val 2589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2" descr="/mnt/data/photo_group_wi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865376"/>
            <a:ext cx="4892040" cy="278892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6080760" y="1874520"/>
            <a:ext cx="48920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9"/>
          <p:cNvSpPr/>
          <p:nvPr/>
        </p:nvSpPr>
        <p:spPr>
          <a:xfrm>
            <a:off x="6190488" y="2020824"/>
            <a:ext cx="109728" cy="420624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0"/>
          <p:cNvSpPr/>
          <p:nvPr/>
        </p:nvSpPr>
        <p:spPr>
          <a:xfrm>
            <a:off x="6428232" y="2039112"/>
            <a:ext cx="4361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 observe</a:t>
            </a:r>
            <a:endParaRPr lang="fr-FR" sz="1200" dirty="0"/>
          </a:p>
        </p:txBody>
      </p:sp>
      <p:sp>
        <p:nvSpPr>
          <p:cNvPr id="16" name="Text 11"/>
          <p:cNvSpPr/>
          <p:nvPr/>
        </p:nvSpPr>
        <p:spPr>
          <a:xfrm>
            <a:off x="6428232" y="2368296"/>
            <a:ext cx="4361688" cy="731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qui donne confiance ou ce qui peut freiner lors d’un entretien.</a:t>
            </a:r>
            <a:endParaRPr lang="fr-FR" sz="900" dirty="0"/>
          </a:p>
        </p:txBody>
      </p:sp>
      <p:sp>
        <p:nvSpPr>
          <p:cNvPr id="17" name="Shape 12"/>
          <p:cNvSpPr/>
          <p:nvPr/>
        </p:nvSpPr>
        <p:spPr>
          <a:xfrm>
            <a:off x="6080760" y="2807208"/>
            <a:ext cx="48920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6190488" y="2953512"/>
            <a:ext cx="109728" cy="420624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4"/>
          <p:cNvSpPr/>
          <p:nvPr/>
        </p:nvSpPr>
        <p:spPr>
          <a:xfrm>
            <a:off x="6428232" y="2971800"/>
            <a:ext cx="4361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 échange</a:t>
            </a:r>
            <a:endParaRPr lang="fr-FR" sz="1200" dirty="0"/>
          </a:p>
        </p:txBody>
      </p:sp>
      <p:sp>
        <p:nvSpPr>
          <p:cNvPr id="20" name="Text 15"/>
          <p:cNvSpPr/>
          <p:nvPr/>
        </p:nvSpPr>
        <p:spPr>
          <a:xfrm>
            <a:off x="6428232" y="3300984"/>
            <a:ext cx="4361688" cy="731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 retours restent respectueux, concrets et reliés au poste visé.</a:t>
            </a:r>
            <a:endParaRPr lang="fr-FR" sz="900" dirty="0"/>
          </a:p>
        </p:txBody>
      </p:sp>
      <p:sp>
        <p:nvSpPr>
          <p:cNvPr id="21" name="Shape 16"/>
          <p:cNvSpPr/>
          <p:nvPr/>
        </p:nvSpPr>
        <p:spPr>
          <a:xfrm>
            <a:off x="6080760" y="3739896"/>
            <a:ext cx="48920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7"/>
          <p:cNvSpPr/>
          <p:nvPr/>
        </p:nvSpPr>
        <p:spPr>
          <a:xfrm>
            <a:off x="6190488" y="3886200"/>
            <a:ext cx="109728" cy="420624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8"/>
          <p:cNvSpPr/>
          <p:nvPr/>
        </p:nvSpPr>
        <p:spPr>
          <a:xfrm>
            <a:off x="6428232" y="3904488"/>
            <a:ext cx="4361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 teste</a:t>
            </a:r>
            <a:endParaRPr lang="fr-FR" sz="1200" dirty="0"/>
          </a:p>
        </p:txBody>
      </p:sp>
      <p:sp>
        <p:nvSpPr>
          <p:cNvPr id="24" name="Text 19"/>
          <p:cNvSpPr/>
          <p:nvPr/>
        </p:nvSpPr>
        <p:spPr>
          <a:xfrm>
            <a:off x="6428232" y="4233672"/>
            <a:ext cx="4361688" cy="731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 simulations permettent de progresser sans attendre un vrai entretien.</a:t>
            </a:r>
            <a:endParaRPr lang="fr-FR" sz="900" dirty="0"/>
          </a:p>
        </p:txBody>
      </p:sp>
      <p:sp>
        <p:nvSpPr>
          <p:cNvPr id="25" name="Shape 20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1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collectif sert à enrichir les réponses : chacun repère quelque chose d’utile.</a:t>
            </a:r>
            <a:endParaRPr lang="fr-FR" sz="8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photo_workshop_vertic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0"/>
            <a:ext cx="4828032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187184" y="0"/>
            <a:ext cx="109728" cy="6858000"/>
          </a:xfrm>
          <a:prstGeom prst="rect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1" descr="/mnt/data/logo_ft_cle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417320" y="71323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3"/>
          <p:cNvSpPr/>
          <p:nvPr/>
        </p:nvSpPr>
        <p:spPr>
          <a:xfrm>
            <a:off x="1499616" y="76352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1</a:t>
            </a:r>
            <a:endParaRPr lang="fr-FR" sz="580" dirty="0"/>
          </a:p>
        </p:txBody>
      </p:sp>
      <p:sp>
        <p:nvSpPr>
          <p:cNvPr id="8" name="Text 4"/>
          <p:cNvSpPr/>
          <p:nvPr/>
        </p:nvSpPr>
        <p:spPr>
          <a:xfrm>
            <a:off x="749808" y="1417320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verbal</a:t>
            </a:r>
            <a:endParaRPr lang="fr-FR" sz="3100" dirty="0"/>
          </a:p>
        </p:txBody>
      </p:sp>
      <p:sp>
        <p:nvSpPr>
          <p:cNvPr id="9" name="Text 5"/>
          <p:cNvSpPr/>
          <p:nvPr/>
        </p:nvSpPr>
        <p:spPr>
          <a:xfrm>
            <a:off x="786384" y="2212848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que je dis, comment je le structure, comment je réponds.</a:t>
            </a:r>
            <a:endParaRPr lang="fr-FR" sz="1120" dirty="0"/>
          </a:p>
        </p:txBody>
      </p:sp>
      <p:sp>
        <p:nvSpPr>
          <p:cNvPr id="10" name="Shape 6"/>
          <p:cNvSpPr/>
          <p:nvPr/>
        </p:nvSpPr>
        <p:spPr>
          <a:xfrm>
            <a:off x="786384" y="2834640"/>
            <a:ext cx="1097280" cy="41148"/>
          </a:xfrm>
          <a:prstGeom prst="rect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/>
          <p:cNvSpPr/>
          <p:nvPr/>
        </p:nvSpPr>
        <p:spPr>
          <a:xfrm>
            <a:off x="804672" y="325526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987552" y="318211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Comprendre les attentes d’un recruteur</a:t>
            </a:r>
            <a:endParaRPr lang="fr-FR" sz="1120" dirty="0"/>
          </a:p>
        </p:txBody>
      </p:sp>
      <p:sp>
        <p:nvSpPr>
          <p:cNvPr id="13" name="Shape 9"/>
          <p:cNvSpPr/>
          <p:nvPr/>
        </p:nvSpPr>
        <p:spPr>
          <a:xfrm>
            <a:off x="804672" y="366674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987552" y="359359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Préparer les questions fréquentes</a:t>
            </a:r>
            <a:endParaRPr lang="fr-FR" sz="1120" dirty="0"/>
          </a:p>
        </p:txBody>
      </p:sp>
      <p:sp>
        <p:nvSpPr>
          <p:cNvPr id="15" name="Shape 11"/>
          <p:cNvSpPr/>
          <p:nvPr/>
        </p:nvSpPr>
        <p:spPr>
          <a:xfrm>
            <a:off x="804672" y="407822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987552" y="400507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Savoir parler de soi clairement</a:t>
            </a:r>
            <a:endParaRPr lang="fr-FR" sz="1120" dirty="0"/>
          </a:p>
        </p:txBody>
      </p:sp>
      <p:sp>
        <p:nvSpPr>
          <p:cNvPr id="17" name="Text 13"/>
          <p:cNvSpPr/>
          <p:nvPr/>
        </p:nvSpPr>
        <p:spPr>
          <a:xfrm>
            <a:off x="786384" y="5687568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 teste. On observe. On progresse.</a:t>
            </a:r>
            <a:endParaRPr lang="fr-FR" sz="1400" dirty="0"/>
          </a:p>
        </p:txBody>
      </p:sp>
      <p:sp>
        <p:nvSpPr>
          <p:cNvPr id="18" name="Text 14"/>
          <p:cNvSpPr/>
          <p:nvPr/>
        </p:nvSpPr>
        <p:spPr>
          <a:xfrm>
            <a:off x="6629400" y="6473952"/>
            <a:ext cx="3291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fr-FR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Verbal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 que l’employeur cherche à vérifier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entretien est une vérification mutuelle : poste, personne, cadre.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1 — Le verbal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68680" y="1828800"/>
            <a:ext cx="4681728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78408" y="1975104"/>
            <a:ext cx="109728" cy="54864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216152" y="199339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Compétences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216152" y="2322576"/>
            <a:ext cx="4151376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que vous savez faire, avec des exemples concrets.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6099048" y="1828800"/>
            <a:ext cx="4681728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208776" y="1975104"/>
            <a:ext cx="109728" cy="54864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446520" y="199339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Motivation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6446520" y="2322576"/>
            <a:ext cx="4151376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Pourquoi ce poste, cette entreprise, ce secteur.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868680" y="2999232"/>
            <a:ext cx="4681728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78408" y="3145536"/>
            <a:ext cx="109728" cy="54864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1216152" y="3163824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Fiabilité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1216152" y="3493008"/>
            <a:ext cx="4151376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Ponctualité, disponibilité, engagement, respect du cadre.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6099048" y="2999232"/>
            <a:ext cx="4681728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6208776" y="3145536"/>
            <a:ext cx="109728" cy="54864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6446520" y="3163824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Compréhension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6446520" y="3493008"/>
            <a:ext cx="4151376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Avez-vous compris le besoin et les contraintes du poste ?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recruteur cherche moins des phrases parfaites que des preuves concrètes.</a:t>
            </a:r>
            <a:endParaRPr lang="fr-FR" sz="8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Verbal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déroulé classique d’un entretien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Savoir ce qui arrive permet de réduire le stress.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1 — Le verbal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1024128" y="1627632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024128" y="1698955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1</a:t>
            </a:r>
            <a:endParaRPr lang="fr-FR" sz="680" dirty="0"/>
          </a:p>
        </p:txBody>
      </p:sp>
      <p:sp>
        <p:nvSpPr>
          <p:cNvPr id="13" name="Text 9"/>
          <p:cNvSpPr/>
          <p:nvPr/>
        </p:nvSpPr>
        <p:spPr>
          <a:xfrm>
            <a:off x="1572768" y="1636776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Accueil</a:t>
            </a:r>
            <a:endParaRPr lang="fr-FR" sz="1100" dirty="0"/>
          </a:p>
        </p:txBody>
      </p:sp>
      <p:sp>
        <p:nvSpPr>
          <p:cNvPr id="14" name="Text 10"/>
          <p:cNvSpPr/>
          <p:nvPr/>
        </p:nvSpPr>
        <p:spPr>
          <a:xfrm>
            <a:off x="3538728" y="1645920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Saluer, regarder, respirer.</a:t>
            </a:r>
            <a:endParaRPr lang="fr-FR" sz="920" dirty="0"/>
          </a:p>
        </p:txBody>
      </p:sp>
      <p:sp>
        <p:nvSpPr>
          <p:cNvPr id="15" name="Shape 11"/>
          <p:cNvSpPr/>
          <p:nvPr/>
        </p:nvSpPr>
        <p:spPr>
          <a:xfrm>
            <a:off x="1572768" y="2048256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1024128" y="2322576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1024128" y="2393899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2</a:t>
            </a:r>
            <a:endParaRPr lang="fr-FR" sz="680" dirty="0"/>
          </a:p>
        </p:txBody>
      </p:sp>
      <p:sp>
        <p:nvSpPr>
          <p:cNvPr id="18" name="Text 14"/>
          <p:cNvSpPr/>
          <p:nvPr/>
        </p:nvSpPr>
        <p:spPr>
          <a:xfrm>
            <a:off x="1572768" y="23317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Présentation</a:t>
            </a:r>
            <a:endParaRPr lang="fr-FR" sz="1100" dirty="0"/>
          </a:p>
        </p:txBody>
      </p:sp>
      <p:sp>
        <p:nvSpPr>
          <p:cNvPr id="19" name="Text 15"/>
          <p:cNvSpPr/>
          <p:nvPr/>
        </p:nvSpPr>
        <p:spPr>
          <a:xfrm>
            <a:off x="3538728" y="2340864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Résumer son parcours en 1 à 2 minutes.</a:t>
            </a:r>
            <a:endParaRPr lang="fr-FR" sz="920" dirty="0"/>
          </a:p>
        </p:txBody>
      </p:sp>
      <p:sp>
        <p:nvSpPr>
          <p:cNvPr id="20" name="Shape 16"/>
          <p:cNvSpPr/>
          <p:nvPr/>
        </p:nvSpPr>
        <p:spPr>
          <a:xfrm>
            <a:off x="1572768" y="2743200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1024128" y="3017520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1024128" y="3088843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3</a:t>
            </a:r>
            <a:endParaRPr lang="fr-FR" sz="680" dirty="0"/>
          </a:p>
        </p:txBody>
      </p:sp>
      <p:sp>
        <p:nvSpPr>
          <p:cNvPr id="23" name="Text 19"/>
          <p:cNvSpPr/>
          <p:nvPr/>
        </p:nvSpPr>
        <p:spPr>
          <a:xfrm>
            <a:off x="1572768" y="302666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Échange</a:t>
            </a:r>
            <a:endParaRPr lang="fr-FR" sz="1100" dirty="0"/>
          </a:p>
        </p:txBody>
      </p:sp>
      <p:sp>
        <p:nvSpPr>
          <p:cNvPr id="24" name="Text 20"/>
          <p:cNvSpPr/>
          <p:nvPr/>
        </p:nvSpPr>
        <p:spPr>
          <a:xfrm>
            <a:off x="3538728" y="3035808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Répondre aux questions sur motivation, expériences, qualités, vigilance.</a:t>
            </a:r>
            <a:endParaRPr lang="fr-FR" sz="920" dirty="0"/>
          </a:p>
        </p:txBody>
      </p:sp>
      <p:sp>
        <p:nvSpPr>
          <p:cNvPr id="25" name="Shape 21"/>
          <p:cNvSpPr/>
          <p:nvPr/>
        </p:nvSpPr>
        <p:spPr>
          <a:xfrm>
            <a:off x="1572768" y="3438144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2"/>
          <p:cNvSpPr/>
          <p:nvPr/>
        </p:nvSpPr>
        <p:spPr>
          <a:xfrm>
            <a:off x="1024128" y="3712464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3"/>
          <p:cNvSpPr/>
          <p:nvPr/>
        </p:nvSpPr>
        <p:spPr>
          <a:xfrm>
            <a:off x="1024128" y="3783787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4</a:t>
            </a:r>
            <a:endParaRPr lang="fr-FR" sz="680" dirty="0"/>
          </a:p>
        </p:txBody>
      </p:sp>
      <p:sp>
        <p:nvSpPr>
          <p:cNvPr id="28" name="Text 24"/>
          <p:cNvSpPr/>
          <p:nvPr/>
        </p:nvSpPr>
        <p:spPr>
          <a:xfrm>
            <a:off x="1572768" y="3721608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Vos questions</a:t>
            </a:r>
            <a:endParaRPr lang="fr-FR" sz="1100" dirty="0"/>
          </a:p>
        </p:txBody>
      </p:sp>
      <p:sp>
        <p:nvSpPr>
          <p:cNvPr id="29" name="Text 25"/>
          <p:cNvSpPr/>
          <p:nvPr/>
        </p:nvSpPr>
        <p:spPr>
          <a:xfrm>
            <a:off x="3538728" y="373075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Montrer que vous vous projetez.</a:t>
            </a:r>
            <a:endParaRPr lang="fr-FR" sz="920" dirty="0"/>
          </a:p>
        </p:txBody>
      </p:sp>
      <p:sp>
        <p:nvSpPr>
          <p:cNvPr id="30" name="Shape 26"/>
          <p:cNvSpPr/>
          <p:nvPr/>
        </p:nvSpPr>
        <p:spPr>
          <a:xfrm>
            <a:off x="1572768" y="4133088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7"/>
          <p:cNvSpPr/>
          <p:nvPr/>
        </p:nvSpPr>
        <p:spPr>
          <a:xfrm>
            <a:off x="1024128" y="4407408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1024128" y="4478731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5</a:t>
            </a:r>
            <a:endParaRPr lang="fr-FR" sz="680" dirty="0"/>
          </a:p>
        </p:txBody>
      </p:sp>
      <p:sp>
        <p:nvSpPr>
          <p:cNvPr id="33" name="Text 29"/>
          <p:cNvSpPr/>
          <p:nvPr/>
        </p:nvSpPr>
        <p:spPr>
          <a:xfrm>
            <a:off x="1572768" y="4416552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Suite</a:t>
            </a:r>
            <a:endParaRPr lang="fr-FR" sz="1100" dirty="0"/>
          </a:p>
        </p:txBody>
      </p:sp>
      <p:sp>
        <p:nvSpPr>
          <p:cNvPr id="34" name="Text 30"/>
          <p:cNvSpPr/>
          <p:nvPr/>
        </p:nvSpPr>
        <p:spPr>
          <a:xfrm>
            <a:off x="3538728" y="4425696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Comprendre les prochaines étapes.</a:t>
            </a:r>
            <a:endParaRPr lang="fr-FR" sz="920" dirty="0"/>
          </a:p>
        </p:txBody>
      </p:sp>
      <p:sp>
        <p:nvSpPr>
          <p:cNvPr id="35" name="Shape 31"/>
          <p:cNvSpPr/>
          <p:nvPr/>
        </p:nvSpPr>
        <p:spPr>
          <a:xfrm>
            <a:off x="1572768" y="4828032"/>
            <a:ext cx="928116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2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3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Préparer ne veut pas dire réciter : préparer, c’est savoir où l’on veut aller.</a:t>
            </a:r>
            <a:endParaRPr lang="fr-FR" sz="8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Exercice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Questions fréquentes : on prépare ensemble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Construire des réponses simples, vraies et illustrées.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1 — Le verbal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68680" y="1719072"/>
            <a:ext cx="4681728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124712" y="1842516"/>
            <a:ext cx="41605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Parlez-moi de vous.</a:t>
            </a:r>
            <a:endParaRPr lang="fr-FR" sz="880" dirty="0"/>
          </a:p>
        </p:txBody>
      </p:sp>
      <p:sp>
        <p:nvSpPr>
          <p:cNvPr id="13" name="Shape 9"/>
          <p:cNvSpPr/>
          <p:nvPr/>
        </p:nvSpPr>
        <p:spPr>
          <a:xfrm>
            <a:off x="6099048" y="1719072"/>
            <a:ext cx="4681728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6355080" y="1842516"/>
            <a:ext cx="41605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Pourquoi ce poste ?</a:t>
            </a:r>
            <a:endParaRPr lang="fr-FR" sz="880" dirty="0"/>
          </a:p>
        </p:txBody>
      </p:sp>
      <p:sp>
        <p:nvSpPr>
          <p:cNvPr id="15" name="Shape 11"/>
          <p:cNvSpPr/>
          <p:nvPr/>
        </p:nvSpPr>
        <p:spPr>
          <a:xfrm>
            <a:off x="868680" y="2322576"/>
            <a:ext cx="4681728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1124712" y="2446020"/>
            <a:ext cx="41605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80" b="1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 savez-vous de notre entreprise ?</a:t>
            </a:r>
            <a:endParaRPr lang="fr-FR" sz="880" dirty="0"/>
          </a:p>
        </p:txBody>
      </p:sp>
      <p:sp>
        <p:nvSpPr>
          <p:cNvPr id="17" name="Shape 13"/>
          <p:cNvSpPr/>
          <p:nvPr/>
        </p:nvSpPr>
        <p:spPr>
          <a:xfrm>
            <a:off x="6099048" y="2322576"/>
            <a:ext cx="4681728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6355080" y="2446020"/>
            <a:ext cx="41605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Quelles sont vos qualités ?</a:t>
            </a:r>
            <a:endParaRPr lang="fr-FR" sz="880" dirty="0"/>
          </a:p>
        </p:txBody>
      </p:sp>
      <p:sp>
        <p:nvSpPr>
          <p:cNvPr id="19" name="Shape 15"/>
          <p:cNvSpPr/>
          <p:nvPr/>
        </p:nvSpPr>
        <p:spPr>
          <a:xfrm>
            <a:off x="868680" y="2926080"/>
            <a:ext cx="4681728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1124712" y="3049524"/>
            <a:ext cx="41605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80" b="1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Quels sont vos points de progrès ?</a:t>
            </a:r>
            <a:endParaRPr lang="fr-FR" sz="880" dirty="0"/>
          </a:p>
        </p:txBody>
      </p:sp>
      <p:sp>
        <p:nvSpPr>
          <p:cNvPr id="21" name="Shape 17"/>
          <p:cNvSpPr/>
          <p:nvPr/>
        </p:nvSpPr>
        <p:spPr>
          <a:xfrm>
            <a:off x="6099048" y="2926080"/>
            <a:ext cx="4681728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6355080" y="3049524"/>
            <a:ext cx="41605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80" b="1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Pourquoi vous plutôt qu’un autre ?</a:t>
            </a:r>
            <a:endParaRPr lang="fr-FR" sz="880" dirty="0"/>
          </a:p>
        </p:txBody>
      </p:sp>
      <p:sp>
        <p:nvSpPr>
          <p:cNvPr id="23" name="Shape 19"/>
          <p:cNvSpPr/>
          <p:nvPr/>
        </p:nvSpPr>
        <p:spPr>
          <a:xfrm>
            <a:off x="868680" y="3529584"/>
            <a:ext cx="4681728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1124712" y="3653028"/>
            <a:ext cx="41605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Avez-vous des questions ?</a:t>
            </a:r>
            <a:endParaRPr lang="fr-FR" sz="880" dirty="0"/>
          </a:p>
        </p:txBody>
      </p:sp>
      <p:sp>
        <p:nvSpPr>
          <p:cNvPr id="25" name="Shape 21"/>
          <p:cNvSpPr/>
          <p:nvPr/>
        </p:nvSpPr>
        <p:spPr>
          <a:xfrm>
            <a:off x="6099048" y="3529584"/>
            <a:ext cx="4681728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2"/>
          <p:cNvSpPr/>
          <p:nvPr/>
        </p:nvSpPr>
        <p:spPr>
          <a:xfrm>
            <a:off x="6355080" y="3653028"/>
            <a:ext cx="41605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80" b="1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Qu’est-ce qui vous motive vraiment ?</a:t>
            </a:r>
            <a:endParaRPr lang="fr-FR" sz="880" dirty="0"/>
          </a:p>
        </p:txBody>
      </p:sp>
      <p:sp>
        <p:nvSpPr>
          <p:cNvPr id="27" name="Shape 23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Méthode : une idée claire + un exemple concret + un lien avec le poste.</a:t>
            </a:r>
            <a:endParaRPr lang="fr-FR" sz="8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Méthode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Répondre sans réciter : la trame en 4 temps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réponse courte et structurée vaut mieux qu’un long discours.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1 — Le verbal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22960" y="2084832"/>
            <a:ext cx="23317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32688" y="2231136"/>
            <a:ext cx="109728" cy="94183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170432" y="2249424"/>
            <a:ext cx="1801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Situation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170432" y="2578608"/>
            <a:ext cx="1801368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Dans quel contexte ?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3611880" y="2084832"/>
            <a:ext cx="23317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3721608" y="2231136"/>
            <a:ext cx="109728" cy="94183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3959352" y="2249424"/>
            <a:ext cx="1801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Action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3959352" y="2578608"/>
            <a:ext cx="1801368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Qu’avez-vous fait concrètement ?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6400800" y="2084832"/>
            <a:ext cx="23317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6510528" y="2231136"/>
            <a:ext cx="109728" cy="94183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6748272" y="2249424"/>
            <a:ext cx="1801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Résultat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6748272" y="2578608"/>
            <a:ext cx="1801368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Qu’est-ce que cela a produit ?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9189720" y="2084832"/>
            <a:ext cx="23317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9299448" y="2231136"/>
            <a:ext cx="109728" cy="94183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9537192" y="2249424"/>
            <a:ext cx="1801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Lien poste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9537192" y="2578608"/>
            <a:ext cx="1801368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Pourquoi c’est utile ici ?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Exemple attendu : un fait précis, une action personnelle, un résultat, puis le lien avec le poste.</a:t>
            </a:r>
            <a:endParaRPr lang="fr-FR" sz="8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photo_rack_vertic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0"/>
            <a:ext cx="4828032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187184" y="0"/>
            <a:ext cx="109728" cy="6858000"/>
          </a:xfrm>
          <a:prstGeom prst="rect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1" descr="/mnt/data/logo_ft_cle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417320" y="71323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3"/>
          <p:cNvSpPr/>
          <p:nvPr/>
        </p:nvSpPr>
        <p:spPr>
          <a:xfrm>
            <a:off x="1499616" y="76352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2</a:t>
            </a:r>
            <a:endParaRPr lang="fr-FR" sz="580" dirty="0"/>
          </a:p>
        </p:txBody>
      </p:sp>
      <p:sp>
        <p:nvSpPr>
          <p:cNvPr id="8" name="Text 4"/>
          <p:cNvSpPr/>
          <p:nvPr/>
        </p:nvSpPr>
        <p:spPr>
          <a:xfrm>
            <a:off x="749808" y="1417320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non verbal</a:t>
            </a:r>
            <a:endParaRPr lang="fr-FR" sz="3100" dirty="0"/>
          </a:p>
        </p:txBody>
      </p:sp>
      <p:sp>
        <p:nvSpPr>
          <p:cNvPr id="9" name="Text 5"/>
          <p:cNvSpPr/>
          <p:nvPr/>
        </p:nvSpPr>
        <p:spPr>
          <a:xfrm>
            <a:off x="786384" y="2212848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que mon attitude, ma tenue et ma posture racontent avant mes mots.</a:t>
            </a:r>
            <a:endParaRPr lang="fr-FR" sz="1120" dirty="0"/>
          </a:p>
        </p:txBody>
      </p:sp>
      <p:sp>
        <p:nvSpPr>
          <p:cNvPr id="10" name="Shape 6"/>
          <p:cNvSpPr/>
          <p:nvPr/>
        </p:nvSpPr>
        <p:spPr>
          <a:xfrm>
            <a:off x="786384" y="2834640"/>
            <a:ext cx="1097280" cy="41148"/>
          </a:xfrm>
          <a:prstGeom prst="rect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/>
          <p:cNvSpPr/>
          <p:nvPr/>
        </p:nvSpPr>
        <p:spPr>
          <a:xfrm>
            <a:off x="804672" y="325526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987552" y="318211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Observer ce qui se voit</a:t>
            </a:r>
            <a:endParaRPr lang="fr-FR" sz="1120" dirty="0"/>
          </a:p>
        </p:txBody>
      </p:sp>
      <p:sp>
        <p:nvSpPr>
          <p:cNvPr id="13" name="Shape 9"/>
          <p:cNvSpPr/>
          <p:nvPr/>
        </p:nvSpPr>
        <p:spPr>
          <a:xfrm>
            <a:off x="804672" y="366674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987552" y="359359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Ajuster sans se déguiser</a:t>
            </a:r>
            <a:endParaRPr lang="fr-FR" sz="1120" dirty="0"/>
          </a:p>
        </p:txBody>
      </p:sp>
      <p:sp>
        <p:nvSpPr>
          <p:cNvPr id="15" name="Shape 11"/>
          <p:cNvSpPr/>
          <p:nvPr/>
        </p:nvSpPr>
        <p:spPr>
          <a:xfrm>
            <a:off x="804672" y="407822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987552" y="400507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Choisir une tenue cohérente</a:t>
            </a:r>
            <a:endParaRPr lang="fr-FR" sz="1120" dirty="0"/>
          </a:p>
        </p:txBody>
      </p:sp>
      <p:sp>
        <p:nvSpPr>
          <p:cNvPr id="17" name="Text 13"/>
          <p:cNvSpPr/>
          <p:nvPr/>
        </p:nvSpPr>
        <p:spPr>
          <a:xfrm>
            <a:off x="786384" y="5687568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 teste. On observe. On progresse.</a:t>
            </a:r>
            <a:endParaRPr lang="fr-FR" sz="1400" dirty="0"/>
          </a:p>
        </p:txBody>
      </p:sp>
      <p:sp>
        <p:nvSpPr>
          <p:cNvPr id="18" name="Text 14"/>
          <p:cNvSpPr/>
          <p:nvPr/>
        </p:nvSpPr>
        <p:spPr>
          <a:xfrm>
            <a:off x="6629400" y="6473952"/>
            <a:ext cx="3291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fr-FR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verbal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 que l’on dit sans parler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Posture, regard, voix et tenue influencent la première impression.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2 — Le non verbal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04672" y="1783080"/>
            <a:ext cx="306324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14400" y="1929384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152144" y="1947672"/>
            <a:ext cx="2532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Regard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152144" y="2276856"/>
            <a:ext cx="2532888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Regarder sans fixer, montrer que l’on écoute.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4325112" y="1783080"/>
            <a:ext cx="306324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4434840" y="1929384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4672584" y="1947672"/>
            <a:ext cx="2532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Voix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4672584" y="2276856"/>
            <a:ext cx="2532888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Parler assez fort, articuler, prendre son temps.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7845552" y="1783080"/>
            <a:ext cx="306324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7955280" y="1929384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8193024" y="1947672"/>
            <a:ext cx="2532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Posture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8193024" y="2276856"/>
            <a:ext cx="2532888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 tenir droit, éviter de se fermer.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804672" y="2953512"/>
            <a:ext cx="306324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914400" y="3099816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1152144" y="3118104"/>
            <a:ext cx="2532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Gestes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1152144" y="3447288"/>
            <a:ext cx="2532888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Limiter les gestes parasites.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4325112" y="2953512"/>
            <a:ext cx="306324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4"/>
          <p:cNvSpPr/>
          <p:nvPr/>
        </p:nvSpPr>
        <p:spPr>
          <a:xfrm>
            <a:off x="4434840" y="3099816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5"/>
          <p:cNvSpPr/>
          <p:nvPr/>
        </p:nvSpPr>
        <p:spPr>
          <a:xfrm>
            <a:off x="4672584" y="3118104"/>
            <a:ext cx="2532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Tenue</a:t>
            </a:r>
            <a:endParaRPr lang="fr-FR" sz="1200" dirty="0"/>
          </a:p>
        </p:txBody>
      </p:sp>
      <p:sp>
        <p:nvSpPr>
          <p:cNvPr id="30" name="Text 26"/>
          <p:cNvSpPr/>
          <p:nvPr/>
        </p:nvSpPr>
        <p:spPr>
          <a:xfrm>
            <a:off x="4672584" y="3447288"/>
            <a:ext cx="2532888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Être propre, adapté au contexte, à l’aise.</a:t>
            </a:r>
            <a:endParaRPr lang="fr-FR" sz="900" dirty="0"/>
          </a:p>
        </p:txBody>
      </p:sp>
      <p:sp>
        <p:nvSpPr>
          <p:cNvPr id="31" name="Shape 27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but n’est pas de jouer un rôle : le but est d’être professionnel, lisible et à l’aise.</a:t>
            </a:r>
            <a:endParaRPr lang="fr-FR" sz="8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verbal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Apparence, tenue, accessoires : on en parle avec respect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L’objectif est d’anticiper les attentes du poste, pas de juger les personnes.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2 — Le non verbal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68680" y="1828800"/>
            <a:ext cx="4681728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78408" y="1975104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216152" y="199339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 qui rassure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216152" y="2322576"/>
            <a:ext cx="4151376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Tenue propre, adaptée, confortable, cohérente avec le métier visé.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6099048" y="1828800"/>
            <a:ext cx="4681728" cy="786384"/>
          </a:xfrm>
          <a:prstGeom prst="roundRect">
            <a:avLst>
              <a:gd name="adj" fmla="val 9302"/>
            </a:avLst>
          </a:prstGeom>
          <a:solidFill>
            <a:srgbClr val="EAF3F2"/>
          </a:solidFill>
          <a:ln w="9525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208776" y="1975104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446520" y="199339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 qui peut freiner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6446520" y="2322576"/>
            <a:ext cx="4151376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Tenue très négligée, vêtements sales, messages provocants, odeur forte.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868680" y="2971800"/>
            <a:ext cx="4681728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78408" y="3118104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1216152" y="313639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À discuter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1216152" y="3465576"/>
            <a:ext cx="4151376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Piercing, maquillage marqué, voile, accessoires visibles : tout dépend du contexte.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6099048" y="2971800"/>
            <a:ext cx="4681728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6208776" y="3118104"/>
            <a:ext cx="109728" cy="493776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6446520" y="313639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Règle de dialogue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6446520" y="3465576"/>
            <a:ext cx="4151376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 questionne le métier : hygiène, sécurité, relation client, règlement interne.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Point de vigilance : on parle d’adaptation au poste, jamais de conviction ou d’identité.</a:t>
            </a:r>
            <a:endParaRPr lang="fr-FR" sz="8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Mise en pratique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Exercice “portant professionnel”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groupe, créer une tenue adaptée à une situation de recrutement.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2 — Le non verbal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22960" y="1810512"/>
            <a:ext cx="4014216" cy="2505456"/>
          </a:xfrm>
          <a:prstGeom prst="roundRect">
            <a:avLst>
              <a:gd name="adj" fmla="val 2920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2" descr="/mnt/data/photo_rack_wi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828800"/>
            <a:ext cx="3977640" cy="246888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5285232" y="1810512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9"/>
          <p:cNvSpPr/>
          <p:nvPr/>
        </p:nvSpPr>
        <p:spPr>
          <a:xfrm>
            <a:off x="5285232" y="1881835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1</a:t>
            </a:r>
            <a:endParaRPr lang="fr-FR" sz="680" dirty="0"/>
          </a:p>
        </p:txBody>
      </p:sp>
      <p:sp>
        <p:nvSpPr>
          <p:cNvPr id="15" name="Text 10"/>
          <p:cNvSpPr/>
          <p:nvPr/>
        </p:nvSpPr>
        <p:spPr>
          <a:xfrm>
            <a:off x="5833872" y="1819656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Choisir</a:t>
            </a:r>
            <a:endParaRPr lang="fr-FR" sz="1100" dirty="0"/>
          </a:p>
        </p:txBody>
      </p:sp>
      <p:sp>
        <p:nvSpPr>
          <p:cNvPr id="16" name="Text 11"/>
          <p:cNvSpPr/>
          <p:nvPr/>
        </p:nvSpPr>
        <p:spPr>
          <a:xfrm>
            <a:off x="7799832" y="1828800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Chaque groupe choisit une tenue sur le portant.</a:t>
            </a:r>
            <a:endParaRPr lang="fr-FR" sz="920" dirty="0"/>
          </a:p>
        </p:txBody>
      </p:sp>
      <p:sp>
        <p:nvSpPr>
          <p:cNvPr id="17" name="Shape 12"/>
          <p:cNvSpPr/>
          <p:nvPr/>
        </p:nvSpPr>
        <p:spPr>
          <a:xfrm>
            <a:off x="5833872" y="2231136"/>
            <a:ext cx="5074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5285232" y="2432304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4"/>
          <p:cNvSpPr/>
          <p:nvPr/>
        </p:nvSpPr>
        <p:spPr>
          <a:xfrm>
            <a:off x="5285232" y="2503627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2</a:t>
            </a:r>
            <a:endParaRPr lang="fr-FR" sz="680" dirty="0"/>
          </a:p>
        </p:txBody>
      </p:sp>
      <p:sp>
        <p:nvSpPr>
          <p:cNvPr id="20" name="Text 15"/>
          <p:cNvSpPr/>
          <p:nvPr/>
        </p:nvSpPr>
        <p:spPr>
          <a:xfrm>
            <a:off x="5833872" y="2441448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Argumenter</a:t>
            </a:r>
            <a:endParaRPr lang="fr-FR" sz="1100" dirty="0"/>
          </a:p>
        </p:txBody>
      </p:sp>
      <p:sp>
        <p:nvSpPr>
          <p:cNvPr id="21" name="Text 16"/>
          <p:cNvSpPr/>
          <p:nvPr/>
        </p:nvSpPr>
        <p:spPr>
          <a:xfrm>
            <a:off x="7799832" y="2450592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rapporteur explique le poste visé et le choix.</a:t>
            </a:r>
            <a:endParaRPr lang="fr-FR" sz="920" dirty="0"/>
          </a:p>
        </p:txBody>
      </p:sp>
      <p:sp>
        <p:nvSpPr>
          <p:cNvPr id="22" name="Shape 17"/>
          <p:cNvSpPr/>
          <p:nvPr/>
        </p:nvSpPr>
        <p:spPr>
          <a:xfrm>
            <a:off x="5833872" y="2852928"/>
            <a:ext cx="5074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8"/>
          <p:cNvSpPr/>
          <p:nvPr/>
        </p:nvSpPr>
        <p:spPr>
          <a:xfrm>
            <a:off x="5285232" y="3054096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19"/>
          <p:cNvSpPr/>
          <p:nvPr/>
        </p:nvSpPr>
        <p:spPr>
          <a:xfrm>
            <a:off x="5285232" y="3125419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3</a:t>
            </a:r>
            <a:endParaRPr lang="fr-FR" sz="680" dirty="0"/>
          </a:p>
        </p:txBody>
      </p:sp>
      <p:sp>
        <p:nvSpPr>
          <p:cNvPr id="25" name="Text 20"/>
          <p:cNvSpPr/>
          <p:nvPr/>
        </p:nvSpPr>
        <p:spPr>
          <a:xfrm>
            <a:off x="5833872" y="3063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Tester</a:t>
            </a:r>
            <a:endParaRPr lang="fr-FR" sz="1100" dirty="0"/>
          </a:p>
        </p:txBody>
      </p:sp>
      <p:sp>
        <p:nvSpPr>
          <p:cNvPr id="26" name="Text 21"/>
          <p:cNvSpPr/>
          <p:nvPr/>
        </p:nvSpPr>
        <p:spPr>
          <a:xfrm>
            <a:off x="7799832" y="3072384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 mise en situation : arrivée en entretien et première question.</a:t>
            </a:r>
            <a:endParaRPr lang="fr-FR" sz="920" dirty="0"/>
          </a:p>
        </p:txBody>
      </p:sp>
      <p:sp>
        <p:nvSpPr>
          <p:cNvPr id="27" name="Shape 22"/>
          <p:cNvSpPr/>
          <p:nvPr/>
        </p:nvSpPr>
        <p:spPr>
          <a:xfrm>
            <a:off x="5833872" y="3474720"/>
            <a:ext cx="5074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3"/>
          <p:cNvSpPr/>
          <p:nvPr/>
        </p:nvSpPr>
        <p:spPr>
          <a:xfrm>
            <a:off x="5285232" y="3675888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4"/>
          <p:cNvSpPr/>
          <p:nvPr/>
        </p:nvSpPr>
        <p:spPr>
          <a:xfrm>
            <a:off x="5285232" y="3747211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4</a:t>
            </a:r>
            <a:endParaRPr lang="fr-FR" sz="680" dirty="0"/>
          </a:p>
        </p:txBody>
      </p:sp>
      <p:sp>
        <p:nvSpPr>
          <p:cNvPr id="30" name="Text 25"/>
          <p:cNvSpPr/>
          <p:nvPr/>
        </p:nvSpPr>
        <p:spPr>
          <a:xfrm>
            <a:off x="5833872" y="3685032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Ajuster</a:t>
            </a:r>
            <a:endParaRPr lang="fr-FR" sz="1100" dirty="0"/>
          </a:p>
        </p:txBody>
      </p:sp>
      <p:sp>
        <p:nvSpPr>
          <p:cNvPr id="31" name="Text 26"/>
          <p:cNvSpPr/>
          <p:nvPr/>
        </p:nvSpPr>
        <p:spPr>
          <a:xfrm>
            <a:off x="7799832" y="3694176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groupe indique ce qui rassure et ce qui peut être amélioré.</a:t>
            </a:r>
            <a:endParaRPr lang="fr-FR" sz="920" dirty="0"/>
          </a:p>
        </p:txBody>
      </p:sp>
      <p:sp>
        <p:nvSpPr>
          <p:cNvPr id="32" name="Shape 27"/>
          <p:cNvSpPr/>
          <p:nvPr/>
        </p:nvSpPr>
        <p:spPr>
          <a:xfrm>
            <a:off x="5833872" y="4096512"/>
            <a:ext cx="507492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28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29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tenue n’a pas besoin d’être chère : elle doit aider à se sentir prêt, crédible et à l’aise.</a:t>
            </a:r>
            <a:endParaRPr lang="fr-FR" sz="8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photo_simulation_vertic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0"/>
            <a:ext cx="4828032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187184" y="0"/>
            <a:ext cx="109728" cy="6858000"/>
          </a:xfrm>
          <a:prstGeom prst="rect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1" descr="/mnt/data/logo_ft_cle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417320" y="71323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3"/>
          <p:cNvSpPr/>
          <p:nvPr/>
        </p:nvSpPr>
        <p:spPr>
          <a:xfrm>
            <a:off x="1499616" y="76352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3</a:t>
            </a:r>
            <a:endParaRPr lang="fr-FR" sz="580" dirty="0"/>
          </a:p>
        </p:txBody>
      </p:sp>
      <p:sp>
        <p:nvSpPr>
          <p:cNvPr id="8" name="Text 4"/>
          <p:cNvSpPr/>
          <p:nvPr/>
        </p:nvSpPr>
        <p:spPr>
          <a:xfrm>
            <a:off x="749808" y="1417320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Simulation d’entretien</a:t>
            </a:r>
            <a:endParaRPr lang="fr-FR" sz="3100" dirty="0"/>
          </a:p>
        </p:txBody>
      </p:sp>
      <p:sp>
        <p:nvSpPr>
          <p:cNvPr id="9" name="Text 5"/>
          <p:cNvSpPr/>
          <p:nvPr/>
        </p:nvSpPr>
        <p:spPr>
          <a:xfrm>
            <a:off x="786384" y="2212848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Passer du conseil à l’entraînement, puis repartir avec des corrections concrètes.</a:t>
            </a:r>
            <a:endParaRPr lang="fr-FR" sz="1120" dirty="0"/>
          </a:p>
        </p:txBody>
      </p:sp>
      <p:sp>
        <p:nvSpPr>
          <p:cNvPr id="10" name="Shape 6"/>
          <p:cNvSpPr/>
          <p:nvPr/>
        </p:nvSpPr>
        <p:spPr>
          <a:xfrm>
            <a:off x="786384" y="2834640"/>
            <a:ext cx="1097280" cy="41148"/>
          </a:xfrm>
          <a:prstGeom prst="rect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/>
          <p:cNvSpPr/>
          <p:nvPr/>
        </p:nvSpPr>
        <p:spPr>
          <a:xfrm>
            <a:off x="804672" y="325526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987552" y="318211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Préparer une trame en petit groupe</a:t>
            </a:r>
            <a:endParaRPr lang="fr-FR" sz="1120" dirty="0"/>
          </a:p>
        </p:txBody>
      </p:sp>
      <p:sp>
        <p:nvSpPr>
          <p:cNvPr id="13" name="Shape 9"/>
          <p:cNvSpPr/>
          <p:nvPr/>
        </p:nvSpPr>
        <p:spPr>
          <a:xfrm>
            <a:off x="804672" y="366674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987552" y="359359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Passer un mini-entretien volontaire</a:t>
            </a:r>
            <a:endParaRPr lang="fr-FR" sz="1120" dirty="0"/>
          </a:p>
        </p:txBody>
      </p:sp>
      <p:sp>
        <p:nvSpPr>
          <p:cNvPr id="15" name="Shape 11"/>
          <p:cNvSpPr/>
          <p:nvPr/>
        </p:nvSpPr>
        <p:spPr>
          <a:xfrm>
            <a:off x="804672" y="4078224"/>
            <a:ext cx="100584" cy="10058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987552" y="4005072"/>
            <a:ext cx="4526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Recevoir un retour précis et bienveillant</a:t>
            </a:r>
            <a:endParaRPr lang="fr-FR" sz="1120" dirty="0"/>
          </a:p>
        </p:txBody>
      </p:sp>
      <p:sp>
        <p:nvSpPr>
          <p:cNvPr id="17" name="Text 13"/>
          <p:cNvSpPr/>
          <p:nvPr/>
        </p:nvSpPr>
        <p:spPr>
          <a:xfrm>
            <a:off x="786384" y="5687568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 teste. On observe. On progresse.</a:t>
            </a:r>
            <a:endParaRPr lang="fr-FR" sz="1400" dirty="0"/>
          </a:p>
        </p:txBody>
      </p:sp>
      <p:sp>
        <p:nvSpPr>
          <p:cNvPr id="18" name="Text 14"/>
          <p:cNvSpPr/>
          <p:nvPr/>
        </p:nvSpPr>
        <p:spPr>
          <a:xfrm>
            <a:off x="6629400" y="6473952"/>
            <a:ext cx="3291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fr-FR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Préparation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Préparer son mini-entretien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Avant de passer, le groupe aide le volontaire à structurer ses réponses.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3 — Simulation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41248" y="1737360"/>
            <a:ext cx="4681728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50976" y="1883664"/>
            <a:ext cx="109728" cy="27432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188720" y="190195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Poste visé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188720" y="2231136"/>
            <a:ext cx="4151376" cy="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Métier, secteur, contraintes principales.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6071616" y="1737360"/>
            <a:ext cx="4681728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181344" y="1883664"/>
            <a:ext cx="109728" cy="27432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419088" y="190195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Présentation courte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6419088" y="2231136"/>
            <a:ext cx="4151376" cy="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 je suis, ce que je sais faire, ce que je cherche.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841248" y="2615184"/>
            <a:ext cx="4681728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50976" y="2761488"/>
            <a:ext cx="109728" cy="27432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1188720" y="2779776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 preuves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1188720" y="3108960"/>
            <a:ext cx="4151376" cy="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Expériences, compétences ou qualités illustrées.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6071616" y="2615184"/>
            <a:ext cx="4681728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6181344" y="2761488"/>
            <a:ext cx="109728" cy="27432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6419088" y="2779776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Points sensibles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6419088" y="3108960"/>
            <a:ext cx="4151376" cy="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Trou, reconversion, peu d’expérience, stress, mobilité.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841248" y="3493008"/>
            <a:ext cx="4681728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4"/>
          <p:cNvSpPr/>
          <p:nvPr/>
        </p:nvSpPr>
        <p:spPr>
          <a:xfrm>
            <a:off x="950976" y="3639312"/>
            <a:ext cx="109728" cy="27432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5"/>
          <p:cNvSpPr/>
          <p:nvPr/>
        </p:nvSpPr>
        <p:spPr>
          <a:xfrm>
            <a:off x="1188720" y="3657600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 à poser</a:t>
            </a:r>
            <a:endParaRPr lang="fr-FR" sz="1200" dirty="0"/>
          </a:p>
        </p:txBody>
      </p:sp>
      <p:sp>
        <p:nvSpPr>
          <p:cNvPr id="30" name="Text 26"/>
          <p:cNvSpPr/>
          <p:nvPr/>
        </p:nvSpPr>
        <p:spPr>
          <a:xfrm>
            <a:off x="1188720" y="3986784"/>
            <a:ext cx="4151376" cy="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vraie question qui montre l’intérêt pour le poste.</a:t>
            </a:r>
            <a:endParaRPr lang="fr-FR" sz="900" dirty="0"/>
          </a:p>
        </p:txBody>
      </p:sp>
      <p:sp>
        <p:nvSpPr>
          <p:cNvPr id="31" name="Shape 27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Temps conseillé : 8 à 10 minutes de préparation par groupe avant la simulation.</a:t>
            </a:r>
            <a:endParaRPr lang="fr-FR" sz="8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Simulation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Simulation : le rôle de chacun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personne passe, le groupe observe, tout le monde apprend.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3 — Simulation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22960" y="1993392"/>
            <a:ext cx="230428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32688" y="2139696"/>
            <a:ext cx="109728" cy="85039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170432" y="2157984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Candidat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170432" y="2487168"/>
            <a:ext cx="1773936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Teste sa présentation et répond aux questions.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3611880" y="1993392"/>
            <a:ext cx="230428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3721608" y="2139696"/>
            <a:ext cx="109728" cy="85039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3959352" y="2157984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Employeur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3959352" y="2487168"/>
            <a:ext cx="1773936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Pose deux questions réalistes et relance si besoin.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6400800" y="1993392"/>
            <a:ext cx="230428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6510528" y="2139696"/>
            <a:ext cx="109728" cy="85039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6748272" y="2157984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Observateurs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6748272" y="2487168"/>
            <a:ext cx="1773936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Notent les éléments positifs et les axes de progrès.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9189720" y="1993392"/>
            <a:ext cx="230428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9299448" y="2139696"/>
            <a:ext cx="109728" cy="850392"/>
          </a:xfrm>
          <a:prstGeom prst="roundRect">
            <a:avLst>
              <a:gd name="adj" fmla="val 16667"/>
            </a:avLst>
          </a:prstGeom>
          <a:solidFill>
            <a:srgbClr val="0B2A4A"/>
          </a:solidFill>
          <a:ln w="12700">
            <a:solidFill>
              <a:srgbClr val="0B2A4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9537192" y="2157984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Animateurs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9537192" y="2487168"/>
            <a:ext cx="1773936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Cadrent, sécurisent et synthétisent les retours.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Débrief attendu : auto-correction du candidat → retours du groupe → synthèse des conseillers.</a:t>
            </a:r>
            <a:endParaRPr lang="fr-FR" sz="8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Débrief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retour entre pairs : précis et bienveillant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 aide le candidat à progresser, on ne le met pas en difficulté.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Partie 3 — Simulation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22960" y="1810512"/>
            <a:ext cx="3922776" cy="2551176"/>
          </a:xfrm>
          <a:prstGeom prst="roundRect">
            <a:avLst>
              <a:gd name="adj" fmla="val 2867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2" descr="/mnt/data/photo_group_wi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828800"/>
            <a:ext cx="3886200" cy="251460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5166360" y="1828800"/>
            <a:ext cx="5440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9"/>
          <p:cNvSpPr/>
          <p:nvPr/>
        </p:nvSpPr>
        <p:spPr>
          <a:xfrm>
            <a:off x="5276088" y="1975104"/>
            <a:ext cx="109728" cy="27432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0"/>
          <p:cNvSpPr/>
          <p:nvPr/>
        </p:nvSpPr>
        <p:spPr>
          <a:xfrm>
            <a:off x="5513832" y="1993392"/>
            <a:ext cx="4910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Je garde</a:t>
            </a:r>
            <a:endParaRPr lang="fr-FR" sz="1200" dirty="0"/>
          </a:p>
        </p:txBody>
      </p:sp>
      <p:sp>
        <p:nvSpPr>
          <p:cNvPr id="16" name="Text 11"/>
          <p:cNvSpPr/>
          <p:nvPr/>
        </p:nvSpPr>
        <p:spPr>
          <a:xfrm>
            <a:off x="5513832" y="2322576"/>
            <a:ext cx="4910328" cy="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qui fonctionne et qu’il faut conserver.</a:t>
            </a:r>
            <a:endParaRPr lang="fr-FR" sz="900" dirty="0"/>
          </a:p>
        </p:txBody>
      </p:sp>
      <p:sp>
        <p:nvSpPr>
          <p:cNvPr id="17" name="Shape 12"/>
          <p:cNvSpPr/>
          <p:nvPr/>
        </p:nvSpPr>
        <p:spPr>
          <a:xfrm>
            <a:off x="5166360" y="2633472"/>
            <a:ext cx="5440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5276088" y="2779776"/>
            <a:ext cx="109728" cy="27432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4"/>
          <p:cNvSpPr/>
          <p:nvPr/>
        </p:nvSpPr>
        <p:spPr>
          <a:xfrm>
            <a:off x="5513832" y="2798064"/>
            <a:ext cx="4910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J’ajuste</a:t>
            </a:r>
            <a:endParaRPr lang="fr-FR" sz="1200" dirty="0"/>
          </a:p>
        </p:txBody>
      </p:sp>
      <p:sp>
        <p:nvSpPr>
          <p:cNvPr id="20" name="Text 15"/>
          <p:cNvSpPr/>
          <p:nvPr/>
        </p:nvSpPr>
        <p:spPr>
          <a:xfrm>
            <a:off x="5513832" y="3127248"/>
            <a:ext cx="4910328" cy="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qui peut être amélioré concrètement.</a:t>
            </a:r>
            <a:endParaRPr lang="fr-FR" sz="900" dirty="0"/>
          </a:p>
        </p:txBody>
      </p:sp>
      <p:sp>
        <p:nvSpPr>
          <p:cNvPr id="21" name="Shape 16"/>
          <p:cNvSpPr/>
          <p:nvPr/>
        </p:nvSpPr>
        <p:spPr>
          <a:xfrm>
            <a:off x="5166360" y="3438144"/>
            <a:ext cx="54406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7"/>
          <p:cNvSpPr/>
          <p:nvPr/>
        </p:nvSpPr>
        <p:spPr>
          <a:xfrm>
            <a:off x="5276088" y="3584448"/>
            <a:ext cx="109728" cy="274320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8"/>
          <p:cNvSpPr/>
          <p:nvPr/>
        </p:nvSpPr>
        <p:spPr>
          <a:xfrm>
            <a:off x="5513832" y="3602736"/>
            <a:ext cx="49103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Je propose</a:t>
            </a:r>
            <a:endParaRPr lang="fr-FR" sz="1200" dirty="0"/>
          </a:p>
        </p:txBody>
      </p:sp>
      <p:sp>
        <p:nvSpPr>
          <p:cNvPr id="24" name="Text 19"/>
          <p:cNvSpPr/>
          <p:nvPr/>
        </p:nvSpPr>
        <p:spPr>
          <a:xfrm>
            <a:off x="5513832" y="3931920"/>
            <a:ext cx="4910328" cy="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phrase, une posture ou une alternative à tester.</a:t>
            </a:r>
            <a:endParaRPr lang="fr-FR" sz="900" dirty="0"/>
          </a:p>
        </p:txBody>
      </p:sp>
      <p:sp>
        <p:nvSpPr>
          <p:cNvPr id="25" name="Shape 20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1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Exemple utile : “Ta présentation est claire. J’ajouterais un exemple concret pour montrer ta fiabilité.”</a:t>
            </a:r>
            <a:endParaRPr lang="fr-FR" sz="8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Clôture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 que je retiens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Chaque participant repart avec un point fort et un axe de progrès.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69264" y="1828800"/>
            <a:ext cx="99212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1078992" y="1975104"/>
            <a:ext cx="109728" cy="39319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316736" y="1993392"/>
            <a:ext cx="9390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Mon point fort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316736" y="2322576"/>
            <a:ext cx="9390888" cy="457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que je peux utiliser dès mon prochain entretien.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969264" y="2816352"/>
            <a:ext cx="99212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1078992" y="2962656"/>
            <a:ext cx="109728" cy="39319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1316736" y="2980944"/>
            <a:ext cx="9390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Mon axe de progrès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1316736" y="3310128"/>
            <a:ext cx="9390888" cy="457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que je vais retravailler en priorité.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969264" y="3803904"/>
            <a:ext cx="99212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1078992" y="3950208"/>
            <a:ext cx="109728" cy="393192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1316736" y="3968496"/>
            <a:ext cx="9390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 prochaine action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1316736" y="4297680"/>
            <a:ext cx="9390888" cy="457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Mettre à jour mon CV/profil, postuler, m’entraîner, demander un retour.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L’entretien se prépare. Le progrès se construit par essais, retours et ajustements.</a:t>
            </a:r>
            <a:endParaRPr lang="fr-FR" sz="88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Évaluation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Questionnaire de satisfaction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compléter en fin d’atelier pour améliorer la prochaine session.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60120" y="1645920"/>
            <a:ext cx="100584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170432" y="1764792"/>
            <a:ext cx="44805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4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qui m’a le plus aidé</a:t>
            </a:r>
            <a:endParaRPr lang="fr-FR" sz="840" dirty="0"/>
          </a:p>
        </p:txBody>
      </p:sp>
      <p:sp>
        <p:nvSpPr>
          <p:cNvPr id="13" name="Shape 9"/>
          <p:cNvSpPr/>
          <p:nvPr/>
        </p:nvSpPr>
        <p:spPr>
          <a:xfrm>
            <a:off x="5806440" y="1874520"/>
            <a:ext cx="4846320" cy="0"/>
          </a:xfrm>
          <a:prstGeom prst="line">
            <a:avLst/>
          </a:prstGeom>
          <a:noFill/>
          <a:ln w="1016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0"/>
          <p:cNvSpPr/>
          <p:nvPr/>
        </p:nvSpPr>
        <p:spPr>
          <a:xfrm>
            <a:off x="960120" y="2340864"/>
            <a:ext cx="100584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1"/>
          <p:cNvSpPr/>
          <p:nvPr/>
        </p:nvSpPr>
        <p:spPr>
          <a:xfrm>
            <a:off x="1170432" y="2459736"/>
            <a:ext cx="44805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4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qui m’a le moins aidé</a:t>
            </a:r>
            <a:endParaRPr lang="fr-FR" sz="840" dirty="0"/>
          </a:p>
        </p:txBody>
      </p:sp>
      <p:sp>
        <p:nvSpPr>
          <p:cNvPr id="16" name="Shape 12"/>
          <p:cNvSpPr/>
          <p:nvPr/>
        </p:nvSpPr>
        <p:spPr>
          <a:xfrm>
            <a:off x="5806440" y="2569464"/>
            <a:ext cx="4846320" cy="0"/>
          </a:xfrm>
          <a:prstGeom prst="line">
            <a:avLst/>
          </a:prstGeom>
          <a:noFill/>
          <a:ln w="1016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3"/>
          <p:cNvSpPr/>
          <p:nvPr/>
        </p:nvSpPr>
        <p:spPr>
          <a:xfrm>
            <a:off x="960120" y="3035808"/>
            <a:ext cx="100584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1170432" y="3154680"/>
            <a:ext cx="44805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40" b="1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que j’aurais aimé approfondir</a:t>
            </a:r>
            <a:endParaRPr lang="fr-FR" sz="840" dirty="0"/>
          </a:p>
        </p:txBody>
      </p:sp>
      <p:sp>
        <p:nvSpPr>
          <p:cNvPr id="19" name="Shape 15"/>
          <p:cNvSpPr/>
          <p:nvPr/>
        </p:nvSpPr>
        <p:spPr>
          <a:xfrm>
            <a:off x="5806440" y="3264408"/>
            <a:ext cx="4846320" cy="0"/>
          </a:xfrm>
          <a:prstGeom prst="line">
            <a:avLst/>
          </a:prstGeom>
          <a:noFill/>
          <a:ln w="1016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60120" y="3730752"/>
            <a:ext cx="100584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1170432" y="3849624"/>
            <a:ext cx="44805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40" b="1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 satisfaction globale : très satisfait / satisfait / moyen / insatisfait</a:t>
            </a:r>
            <a:endParaRPr lang="fr-FR" sz="840" dirty="0"/>
          </a:p>
        </p:txBody>
      </p:sp>
      <p:sp>
        <p:nvSpPr>
          <p:cNvPr id="22" name="Shape 18"/>
          <p:cNvSpPr/>
          <p:nvPr/>
        </p:nvSpPr>
        <p:spPr>
          <a:xfrm>
            <a:off x="5806440" y="3959352"/>
            <a:ext cx="4846320" cy="0"/>
          </a:xfrm>
          <a:prstGeom prst="line">
            <a:avLst/>
          </a:prstGeom>
          <a:noFill/>
          <a:ln w="1016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960120" y="4425696"/>
            <a:ext cx="100584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1170432" y="4544568"/>
            <a:ext cx="44805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40" b="1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 me sens plus prêt pour un entretien : oui / partiellement / pas encore</a:t>
            </a:r>
            <a:endParaRPr lang="fr-FR" sz="840" dirty="0"/>
          </a:p>
        </p:txBody>
      </p:sp>
      <p:sp>
        <p:nvSpPr>
          <p:cNvPr id="25" name="Shape 21"/>
          <p:cNvSpPr/>
          <p:nvPr/>
        </p:nvSpPr>
        <p:spPr>
          <a:xfrm>
            <a:off x="5806440" y="4654296"/>
            <a:ext cx="4846320" cy="0"/>
          </a:xfrm>
          <a:prstGeom prst="line">
            <a:avLst/>
          </a:prstGeom>
          <a:noFill/>
          <a:ln w="1016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2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3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 pratique : transformer ce questionnaire en QR code pour faciliter les retours.</a:t>
            </a:r>
            <a:endParaRPr lang="fr-FR" sz="8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Annexe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Mini-grille d’observation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Observer peu de critères, mais les observer vraiment.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14400" y="1591056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914400" y="1662379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1</a:t>
            </a:r>
            <a:endParaRPr lang="fr-FR" sz="680" dirty="0"/>
          </a:p>
        </p:txBody>
      </p:sp>
      <p:sp>
        <p:nvSpPr>
          <p:cNvPr id="13" name="Text 9"/>
          <p:cNvSpPr/>
          <p:nvPr/>
        </p:nvSpPr>
        <p:spPr>
          <a:xfrm>
            <a:off x="1463040" y="16002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Entrée</a:t>
            </a:r>
            <a:endParaRPr lang="fr-FR" sz="1100" dirty="0"/>
          </a:p>
        </p:txBody>
      </p:sp>
      <p:sp>
        <p:nvSpPr>
          <p:cNvPr id="14" name="Text 10"/>
          <p:cNvSpPr/>
          <p:nvPr/>
        </p:nvSpPr>
        <p:spPr>
          <a:xfrm>
            <a:off x="3429000" y="1609344"/>
            <a:ext cx="7406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Salutation, regard, installation</a:t>
            </a:r>
            <a:endParaRPr lang="fr-FR" sz="920" dirty="0"/>
          </a:p>
        </p:txBody>
      </p:sp>
      <p:sp>
        <p:nvSpPr>
          <p:cNvPr id="15" name="Shape 11"/>
          <p:cNvSpPr/>
          <p:nvPr/>
        </p:nvSpPr>
        <p:spPr>
          <a:xfrm>
            <a:off x="1463040" y="2011680"/>
            <a:ext cx="946404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914400" y="2203704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914400" y="2275027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2</a:t>
            </a:r>
            <a:endParaRPr lang="fr-FR" sz="680" dirty="0"/>
          </a:p>
        </p:txBody>
      </p:sp>
      <p:sp>
        <p:nvSpPr>
          <p:cNvPr id="18" name="Text 14"/>
          <p:cNvSpPr/>
          <p:nvPr/>
        </p:nvSpPr>
        <p:spPr>
          <a:xfrm>
            <a:off x="1463040" y="2212848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Présentation</a:t>
            </a:r>
            <a:endParaRPr lang="fr-FR" sz="1100" dirty="0"/>
          </a:p>
        </p:txBody>
      </p:sp>
      <p:sp>
        <p:nvSpPr>
          <p:cNvPr id="19" name="Text 15"/>
          <p:cNvSpPr/>
          <p:nvPr/>
        </p:nvSpPr>
        <p:spPr>
          <a:xfrm>
            <a:off x="3429000" y="2221992"/>
            <a:ext cx="7406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Parcours clair en 1 à 2 minutes</a:t>
            </a:r>
            <a:endParaRPr lang="fr-FR" sz="920" dirty="0"/>
          </a:p>
        </p:txBody>
      </p:sp>
      <p:sp>
        <p:nvSpPr>
          <p:cNvPr id="20" name="Shape 16"/>
          <p:cNvSpPr/>
          <p:nvPr/>
        </p:nvSpPr>
        <p:spPr>
          <a:xfrm>
            <a:off x="1463040" y="2624328"/>
            <a:ext cx="946404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914400" y="2816352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914400" y="2887675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3</a:t>
            </a:r>
            <a:endParaRPr lang="fr-FR" sz="680" dirty="0"/>
          </a:p>
        </p:txBody>
      </p:sp>
      <p:sp>
        <p:nvSpPr>
          <p:cNvPr id="23" name="Text 19"/>
          <p:cNvSpPr/>
          <p:nvPr/>
        </p:nvSpPr>
        <p:spPr>
          <a:xfrm>
            <a:off x="1463040" y="2825496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Motivation</a:t>
            </a:r>
            <a:endParaRPr lang="fr-FR" sz="1100" dirty="0"/>
          </a:p>
        </p:txBody>
      </p:sp>
      <p:sp>
        <p:nvSpPr>
          <p:cNvPr id="24" name="Text 20"/>
          <p:cNvSpPr/>
          <p:nvPr/>
        </p:nvSpPr>
        <p:spPr>
          <a:xfrm>
            <a:off x="3429000" y="2834640"/>
            <a:ext cx="7406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Lien avec le poste et l’entreprise</a:t>
            </a:r>
            <a:endParaRPr lang="fr-FR" sz="920" dirty="0"/>
          </a:p>
        </p:txBody>
      </p:sp>
      <p:sp>
        <p:nvSpPr>
          <p:cNvPr id="25" name="Shape 21"/>
          <p:cNvSpPr/>
          <p:nvPr/>
        </p:nvSpPr>
        <p:spPr>
          <a:xfrm>
            <a:off x="1463040" y="3236976"/>
            <a:ext cx="946404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2"/>
          <p:cNvSpPr/>
          <p:nvPr/>
        </p:nvSpPr>
        <p:spPr>
          <a:xfrm>
            <a:off x="914400" y="3429000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3"/>
          <p:cNvSpPr/>
          <p:nvPr/>
        </p:nvSpPr>
        <p:spPr>
          <a:xfrm>
            <a:off x="914400" y="3500323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4</a:t>
            </a:r>
            <a:endParaRPr lang="fr-FR" sz="680" dirty="0"/>
          </a:p>
        </p:txBody>
      </p:sp>
      <p:sp>
        <p:nvSpPr>
          <p:cNvPr id="28" name="Text 24"/>
          <p:cNvSpPr/>
          <p:nvPr/>
        </p:nvSpPr>
        <p:spPr>
          <a:xfrm>
            <a:off x="1463040" y="343814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Exemples</a:t>
            </a:r>
            <a:endParaRPr lang="fr-FR" sz="1100" dirty="0"/>
          </a:p>
        </p:txBody>
      </p:sp>
      <p:sp>
        <p:nvSpPr>
          <p:cNvPr id="29" name="Text 25"/>
          <p:cNvSpPr/>
          <p:nvPr/>
        </p:nvSpPr>
        <p:spPr>
          <a:xfrm>
            <a:off x="3429000" y="3447288"/>
            <a:ext cx="7406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Preuves concrètes, situations vécues</a:t>
            </a:r>
            <a:endParaRPr lang="fr-FR" sz="920" dirty="0"/>
          </a:p>
        </p:txBody>
      </p:sp>
      <p:sp>
        <p:nvSpPr>
          <p:cNvPr id="30" name="Shape 26"/>
          <p:cNvSpPr/>
          <p:nvPr/>
        </p:nvSpPr>
        <p:spPr>
          <a:xfrm>
            <a:off x="1463040" y="3849624"/>
            <a:ext cx="946404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7"/>
          <p:cNvSpPr/>
          <p:nvPr/>
        </p:nvSpPr>
        <p:spPr>
          <a:xfrm>
            <a:off x="914400" y="4041648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914400" y="4112971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5</a:t>
            </a:r>
            <a:endParaRPr lang="fr-FR" sz="680" dirty="0"/>
          </a:p>
        </p:txBody>
      </p:sp>
      <p:sp>
        <p:nvSpPr>
          <p:cNvPr id="33" name="Text 29"/>
          <p:cNvSpPr/>
          <p:nvPr/>
        </p:nvSpPr>
        <p:spPr>
          <a:xfrm>
            <a:off x="1463040" y="4050792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Posture</a:t>
            </a:r>
            <a:endParaRPr lang="fr-FR" sz="1100" dirty="0"/>
          </a:p>
        </p:txBody>
      </p:sp>
      <p:sp>
        <p:nvSpPr>
          <p:cNvPr id="34" name="Text 30"/>
          <p:cNvSpPr/>
          <p:nvPr/>
        </p:nvSpPr>
        <p:spPr>
          <a:xfrm>
            <a:off x="3429000" y="4059936"/>
            <a:ext cx="7406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Voix, écoute, gestion du stress</a:t>
            </a:r>
            <a:endParaRPr lang="fr-FR" sz="920" dirty="0"/>
          </a:p>
        </p:txBody>
      </p:sp>
      <p:sp>
        <p:nvSpPr>
          <p:cNvPr id="35" name="Shape 31"/>
          <p:cNvSpPr/>
          <p:nvPr/>
        </p:nvSpPr>
        <p:spPr>
          <a:xfrm>
            <a:off x="1463040" y="4462272"/>
            <a:ext cx="946404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2"/>
          <p:cNvSpPr/>
          <p:nvPr/>
        </p:nvSpPr>
        <p:spPr>
          <a:xfrm>
            <a:off x="914400" y="4654296"/>
            <a:ext cx="393192" cy="256032"/>
          </a:xfrm>
          <a:prstGeom prst="roundRect">
            <a:avLst>
              <a:gd name="adj" fmla="val 14286"/>
            </a:avLst>
          </a:prstGeom>
          <a:solidFill>
            <a:srgbClr val="007A78"/>
          </a:solidFill>
          <a:ln w="1270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3"/>
          <p:cNvSpPr/>
          <p:nvPr/>
        </p:nvSpPr>
        <p:spPr>
          <a:xfrm>
            <a:off x="914400" y="4725619"/>
            <a:ext cx="393192" cy="73152"/>
          </a:xfrm>
          <a:prstGeom prst="rect">
            <a:avLst/>
          </a:prstGeom>
          <a:solidFill>
            <a:srgbClr val="007A78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sz="680" b="1" dirty="0">
                <a:solidFill>
                  <a:srgbClr val="071D3A"/>
                </a:solidFill>
                <a:latin typeface="Aptos"/>
              </a:rPr>
              <a:t>6</a:t>
            </a:r>
            <a:endParaRPr lang="fr-FR" sz="680" dirty="0"/>
          </a:p>
        </p:txBody>
      </p:sp>
      <p:sp>
        <p:nvSpPr>
          <p:cNvPr id="38" name="Text 34"/>
          <p:cNvSpPr/>
          <p:nvPr/>
        </p:nvSpPr>
        <p:spPr>
          <a:xfrm>
            <a:off x="1463040" y="46634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1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Clôture</a:t>
            </a:r>
            <a:endParaRPr lang="fr-FR" sz="1100" dirty="0"/>
          </a:p>
        </p:txBody>
      </p:sp>
      <p:sp>
        <p:nvSpPr>
          <p:cNvPr id="39" name="Text 35"/>
          <p:cNvSpPr/>
          <p:nvPr/>
        </p:nvSpPr>
        <p:spPr>
          <a:xfrm>
            <a:off x="3429000" y="4672584"/>
            <a:ext cx="7406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2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posée, suite comprise</a:t>
            </a:r>
            <a:endParaRPr lang="fr-FR" sz="920" dirty="0"/>
          </a:p>
        </p:txBody>
      </p:sp>
      <p:sp>
        <p:nvSpPr>
          <p:cNvPr id="40" name="Shape 36"/>
          <p:cNvSpPr/>
          <p:nvPr/>
        </p:nvSpPr>
        <p:spPr>
          <a:xfrm>
            <a:off x="1463040" y="5074920"/>
            <a:ext cx="9464040" cy="0"/>
          </a:xfrm>
          <a:prstGeom prst="line">
            <a:avLst/>
          </a:prstGeom>
          <a:noFill/>
          <a:ln w="6985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7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8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retour doit toujours être relié à un comportement observable.</a:t>
            </a:r>
            <a:endParaRPr lang="fr-FR" sz="88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17320" y="438912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499616" y="489204"/>
            <a:ext cx="795528" cy="73152"/>
          </a:xfrm>
          <a:prstGeom prst="rect">
            <a:avLst/>
          </a:prstGeom>
          <a:solidFill>
            <a:srgbClr val="007A78"/>
          </a:solidFill>
          <a:ln>
            <a:solidFill>
              <a:srgbClr val="007A7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Annexe</a:t>
            </a:r>
            <a:endParaRPr lang="fr-FR" sz="580" dirty="0"/>
          </a:p>
        </p:txBody>
      </p:sp>
      <p:sp>
        <p:nvSpPr>
          <p:cNvPr id="5" name="Text 2"/>
          <p:cNvSpPr/>
          <p:nvPr/>
        </p:nvSpPr>
        <p:spPr>
          <a:xfrm>
            <a:off x="658368" y="84124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2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Trame rapide de préparation</a:t>
            </a:r>
            <a:endParaRPr lang="fr-FR" sz="2200" dirty="0"/>
          </a:p>
        </p:txBody>
      </p:sp>
      <p:sp>
        <p:nvSpPr>
          <p:cNvPr id="6" name="Text 3"/>
          <p:cNvSpPr/>
          <p:nvPr/>
        </p:nvSpPr>
        <p:spPr>
          <a:xfrm>
            <a:off x="676656" y="129844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5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utiliser en groupe avant chaque simulation.</a:t>
            </a:r>
            <a:endParaRPr lang="fr-FR" sz="950" dirty="0"/>
          </a:p>
        </p:txBody>
      </p:sp>
      <p:sp>
        <p:nvSpPr>
          <p:cNvPr id="7" name="Shape 4"/>
          <p:cNvSpPr/>
          <p:nvPr/>
        </p:nvSpPr>
        <p:spPr>
          <a:xfrm>
            <a:off x="530352" y="6455664"/>
            <a:ext cx="10927080" cy="0"/>
          </a:xfrm>
          <a:prstGeom prst="line">
            <a:avLst/>
          </a:prstGeom>
          <a:noFill/>
          <a:ln w="7620">
            <a:solidFill>
              <a:srgbClr val="D8E0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66928" y="6528816"/>
            <a:ext cx="3840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Atelier préparation entretien</a:t>
            </a:r>
            <a:endParaRPr lang="fr-FR" sz="600" dirty="0"/>
          </a:p>
        </p:txBody>
      </p:sp>
      <p:sp>
        <p:nvSpPr>
          <p:cNvPr id="9" name="Text 6"/>
          <p:cNvSpPr/>
          <p:nvPr/>
        </p:nvSpPr>
        <p:spPr>
          <a:xfrm>
            <a:off x="11128248" y="6519672"/>
            <a:ext cx="320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fr-FR" altLang="fr-FR" sz="600" dirty="0">
                <a:solidFill>
                  <a:srgbClr val="071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fr-FR" sz="600" dirty="0"/>
          </a:p>
        </p:txBody>
      </p:sp>
      <p:pic>
        <p:nvPicPr>
          <p:cNvPr id="10" name="Image 1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455664"/>
            <a:ext cx="384048" cy="2194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68680" y="1828800"/>
            <a:ext cx="4681728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978408" y="1975104"/>
            <a:ext cx="109728" cy="420624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216152" y="199339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Poste ciblé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1216152" y="2322576"/>
            <a:ext cx="4151376" cy="731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Quel poste ? quelles missions ? quelles contraintes ?</a:t>
            </a:r>
            <a:endParaRPr lang="fr-FR" sz="900" dirty="0"/>
          </a:p>
        </p:txBody>
      </p:sp>
      <p:sp>
        <p:nvSpPr>
          <p:cNvPr id="15" name="Shape 11"/>
          <p:cNvSpPr/>
          <p:nvPr/>
        </p:nvSpPr>
        <p:spPr>
          <a:xfrm>
            <a:off x="6099048" y="1828800"/>
            <a:ext cx="4681728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208776" y="1975104"/>
            <a:ext cx="109728" cy="420624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446520" y="199339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Mes preuves</a:t>
            </a:r>
            <a:endParaRPr lang="fr-FR" sz="1200" dirty="0"/>
          </a:p>
        </p:txBody>
      </p:sp>
      <p:sp>
        <p:nvSpPr>
          <p:cNvPr id="18" name="Text 14"/>
          <p:cNvSpPr/>
          <p:nvPr/>
        </p:nvSpPr>
        <p:spPr>
          <a:xfrm>
            <a:off x="6446520" y="2322576"/>
            <a:ext cx="4151376" cy="731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Trois expériences ou qualités avec exemples.</a:t>
            </a:r>
            <a:endParaRPr lang="fr-FR" sz="900" dirty="0"/>
          </a:p>
        </p:txBody>
      </p:sp>
      <p:sp>
        <p:nvSpPr>
          <p:cNvPr id="19" name="Shape 15"/>
          <p:cNvSpPr/>
          <p:nvPr/>
        </p:nvSpPr>
        <p:spPr>
          <a:xfrm>
            <a:off x="868680" y="2834640"/>
            <a:ext cx="4681728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78408" y="2980944"/>
            <a:ext cx="109728" cy="420624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1216152" y="299923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Mes points à travailler</a:t>
            </a:r>
            <a:endParaRPr lang="fr-FR" sz="1200" dirty="0"/>
          </a:p>
        </p:txBody>
      </p:sp>
      <p:sp>
        <p:nvSpPr>
          <p:cNvPr id="22" name="Text 18"/>
          <p:cNvSpPr/>
          <p:nvPr/>
        </p:nvSpPr>
        <p:spPr>
          <a:xfrm>
            <a:off x="1216152" y="3328416"/>
            <a:ext cx="4151376" cy="731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point à expliquer simplement et sans se justifier trop longtemps.</a:t>
            </a:r>
            <a:endParaRPr lang="fr-FR" sz="900" dirty="0"/>
          </a:p>
        </p:txBody>
      </p:sp>
      <p:sp>
        <p:nvSpPr>
          <p:cNvPr id="23" name="Shape 19"/>
          <p:cNvSpPr/>
          <p:nvPr/>
        </p:nvSpPr>
        <p:spPr>
          <a:xfrm>
            <a:off x="6099048" y="2834640"/>
            <a:ext cx="4681728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7620">
            <a:solidFill>
              <a:srgbClr val="D8E2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6208776" y="2980944"/>
            <a:ext cx="109728" cy="420624"/>
          </a:xfrm>
          <a:prstGeom prst="roundRect">
            <a:avLst>
              <a:gd name="adj" fmla="val 16667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6446520" y="2999232"/>
            <a:ext cx="4151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00" b="1" dirty="0">
                <a:solidFill>
                  <a:srgbClr val="071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 question finale</a:t>
            </a:r>
            <a:endParaRPr lang="fr-FR" sz="1200" dirty="0"/>
          </a:p>
        </p:txBody>
      </p:sp>
      <p:sp>
        <p:nvSpPr>
          <p:cNvPr id="26" name="Text 22"/>
          <p:cNvSpPr/>
          <p:nvPr/>
        </p:nvSpPr>
        <p:spPr>
          <a:xfrm>
            <a:off x="6446520" y="3328416"/>
            <a:ext cx="4151376" cy="731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00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question réelle pour montrer que je me projette.</a:t>
            </a:r>
            <a:endParaRPr lang="fr-FR" sz="900" dirty="0"/>
          </a:p>
        </p:txBody>
      </p:sp>
      <p:sp>
        <p:nvSpPr>
          <p:cNvPr id="27" name="Shape 23"/>
          <p:cNvSpPr/>
          <p:nvPr/>
        </p:nvSpPr>
        <p:spPr>
          <a:xfrm>
            <a:off x="841248" y="5833872"/>
            <a:ext cx="10515600" cy="384048"/>
          </a:xfrm>
          <a:prstGeom prst="roundRect">
            <a:avLst>
              <a:gd name="adj" fmla="val 14286"/>
            </a:avLst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8992" y="5961888"/>
            <a:ext cx="1004011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But : aller à l’entretien avec des idées claires, pas avec un texte appris.</a:t>
            </a:r>
            <a:endParaRPr lang="fr-FR" sz="88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7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D3A"/>
          </a:solidFill>
          <a:ln w="12700">
            <a:solidFill>
              <a:srgbClr val="071D3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logo_ft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38328"/>
            <a:ext cx="713232" cy="42062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417320" y="1005840"/>
            <a:ext cx="960120" cy="210312"/>
          </a:xfrm>
          <a:prstGeom prst="roundRect">
            <a:avLst>
              <a:gd name="adj" fmla="val 17391"/>
            </a:avLst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1499616" y="1056132"/>
            <a:ext cx="7955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FR" altLang="fr-FR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Clôture</a:t>
            </a:r>
            <a:endParaRPr lang="fr-FR" sz="580" dirty="0"/>
          </a:p>
        </p:txBody>
      </p:sp>
      <p:sp>
        <p:nvSpPr>
          <p:cNvPr id="6" name="Text 3"/>
          <p:cNvSpPr/>
          <p:nvPr/>
        </p:nvSpPr>
        <p:spPr>
          <a:xfrm>
            <a:off x="768096" y="1508760"/>
            <a:ext cx="4846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Prêt pour</a:t>
            </a:r>
            <a:endParaRPr lang="fr-FR" sz="3200" dirty="0"/>
          </a:p>
          <a:p>
            <a:pPr marL="0" indent="0" algn="l">
              <a:buNone/>
            </a:pPr>
            <a:r>
              <a:rPr lang="fr-FR" altLang="fr-FR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prochain entretien</a:t>
            </a:r>
            <a:endParaRPr lang="fr-FR" sz="3200" dirty="0"/>
          </a:p>
        </p:txBody>
      </p:sp>
      <p:sp>
        <p:nvSpPr>
          <p:cNvPr id="7" name="Text 4"/>
          <p:cNvSpPr/>
          <p:nvPr/>
        </p:nvSpPr>
        <p:spPr>
          <a:xfrm>
            <a:off x="804672" y="278892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12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entretien réussi n’est pas parfait : il est préparé, clair et cohérent.</a:t>
            </a:r>
            <a:endParaRPr lang="fr-FR" sz="1250" dirty="0"/>
          </a:p>
        </p:txBody>
      </p:sp>
      <p:sp>
        <p:nvSpPr>
          <p:cNvPr id="8" name="Shape 5"/>
          <p:cNvSpPr/>
          <p:nvPr/>
        </p:nvSpPr>
        <p:spPr>
          <a:xfrm>
            <a:off x="6446520" y="1627632"/>
            <a:ext cx="4297680" cy="2103120"/>
          </a:xfrm>
          <a:prstGeom prst="roundRect">
            <a:avLst>
              <a:gd name="adj" fmla="val 3478"/>
            </a:avLst>
          </a:prstGeom>
          <a:solidFill>
            <a:srgbClr val="0B2A4A"/>
          </a:solidFill>
          <a:ln w="9525">
            <a:solidFill>
              <a:srgbClr val="1E466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6784848" y="1993392"/>
            <a:ext cx="146304" cy="14630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7059168" y="1938528"/>
            <a:ext cx="3246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Mettre à jour son CV et son profil</a:t>
            </a:r>
            <a:endParaRPr lang="fr-FR" sz="940" dirty="0"/>
          </a:p>
        </p:txBody>
      </p:sp>
      <p:sp>
        <p:nvSpPr>
          <p:cNvPr id="11" name="Shape 8"/>
          <p:cNvSpPr/>
          <p:nvPr/>
        </p:nvSpPr>
        <p:spPr>
          <a:xfrm>
            <a:off x="6784848" y="2404872"/>
            <a:ext cx="146304" cy="14630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7059168" y="2350008"/>
            <a:ext cx="3246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Préparer 3 preuves concrètes</a:t>
            </a:r>
            <a:endParaRPr lang="fr-FR" sz="940" dirty="0"/>
          </a:p>
        </p:txBody>
      </p:sp>
      <p:sp>
        <p:nvSpPr>
          <p:cNvPr id="13" name="Shape 10"/>
          <p:cNvSpPr/>
          <p:nvPr/>
        </p:nvSpPr>
        <p:spPr>
          <a:xfrm>
            <a:off x="6784848" y="2816352"/>
            <a:ext cx="146304" cy="14630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7059168" y="2761488"/>
            <a:ext cx="3246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Choisir une tenue adaptée au poste</a:t>
            </a:r>
            <a:endParaRPr lang="fr-FR" sz="940" dirty="0"/>
          </a:p>
        </p:txBody>
      </p:sp>
      <p:sp>
        <p:nvSpPr>
          <p:cNvPr id="15" name="Shape 12"/>
          <p:cNvSpPr/>
          <p:nvPr/>
        </p:nvSpPr>
        <p:spPr>
          <a:xfrm>
            <a:off x="6784848" y="3227832"/>
            <a:ext cx="146304" cy="146304"/>
          </a:xfrm>
          <a:prstGeom prst="ellipse">
            <a:avLst/>
          </a:prstGeom>
          <a:solidFill>
            <a:srgbClr val="007A78"/>
          </a:solidFill>
          <a:ln w="12700">
            <a:solidFill>
              <a:srgbClr val="007A78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059168" y="3172968"/>
            <a:ext cx="3246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9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S’entraîner à voix haute</a:t>
            </a:r>
            <a:endParaRPr lang="fr-FR" sz="940" dirty="0"/>
          </a:p>
        </p:txBody>
      </p:sp>
      <p:sp>
        <p:nvSpPr>
          <p:cNvPr id="17" name="Text 14"/>
          <p:cNvSpPr/>
          <p:nvPr/>
        </p:nvSpPr>
        <p:spPr>
          <a:xfrm>
            <a:off x="804672" y="6199632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FR" altLang="fr-FR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Merci pour votre participation</a:t>
            </a:r>
            <a:endParaRPr lang="fr-FR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5a8600f-4ee6-4bb5-8f14-53589536b6df}" enabled="0" method="" siteId="{55a8600f-4ee6-4bb5-8f14-53589536b6d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1863</Words>
  <Application>Microsoft Office PowerPoint</Application>
  <PresentationFormat>Grand écran</PresentationFormat>
  <Paragraphs>357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France Travail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Votre image, vos mots, votre entretien</dc:title>
  <dc:subject>Atelier préparation entretien</dc:subject>
  <dc:creator>France Travail</dc:creator>
  <cp:lastModifiedBy>EKOSSO BOUNA Mispa</cp:lastModifiedBy>
  <cp:revision>3</cp:revision>
  <dcterms:created xsi:type="dcterms:W3CDTF">2026-05-19T10:34:35Z</dcterms:created>
  <dcterms:modified xsi:type="dcterms:W3CDTF">2026-08-12T14:23:39Z</dcterms:modified>
</cp:coreProperties>
</file>